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6" r:id="rId2"/>
    <p:sldId id="307" r:id="rId3"/>
    <p:sldId id="308" r:id="rId4"/>
    <p:sldId id="310" r:id="rId5"/>
    <p:sldId id="311" r:id="rId6"/>
    <p:sldId id="330" r:id="rId7"/>
    <p:sldId id="297" r:id="rId8"/>
    <p:sldId id="261" r:id="rId9"/>
    <p:sldId id="268" r:id="rId10"/>
    <p:sldId id="281" r:id="rId11"/>
    <p:sldId id="275" r:id="rId12"/>
    <p:sldId id="341" r:id="rId13"/>
    <p:sldId id="338" r:id="rId14"/>
    <p:sldId id="342" r:id="rId15"/>
    <p:sldId id="339" r:id="rId16"/>
    <p:sldId id="346" r:id="rId17"/>
    <p:sldId id="347" r:id="rId18"/>
    <p:sldId id="369" r:id="rId19"/>
    <p:sldId id="368" r:id="rId20"/>
    <p:sldId id="367" r:id="rId21"/>
    <p:sldId id="366" r:id="rId22"/>
    <p:sldId id="298" r:id="rId23"/>
    <p:sldId id="357" r:id="rId24"/>
    <p:sldId id="334" r:id="rId25"/>
    <p:sldId id="370" r:id="rId26"/>
    <p:sldId id="372" r:id="rId27"/>
    <p:sldId id="371" r:id="rId28"/>
    <p:sldId id="360" r:id="rId29"/>
    <p:sldId id="361" r:id="rId30"/>
    <p:sldId id="348" r:id="rId31"/>
    <p:sldId id="364" r:id="rId32"/>
    <p:sldId id="365" r:id="rId33"/>
    <p:sldId id="362" r:id="rId34"/>
    <p:sldId id="363" r:id="rId35"/>
    <p:sldId id="329" r:id="rId36"/>
    <p:sldId id="359" r:id="rId37"/>
    <p:sldId id="340" r:id="rId38"/>
    <p:sldId id="313"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FB73B-30C2-4D3F-BB9C-EAE6C3FF209F}" v="19" dt="2022-11-25T15:08:3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ZIKAS, STEPHEN A" userId="df8a43ca-de1f-4860-8fdf-dbd825ef6067" providerId="ADAL" clId="{B98FB73B-30C2-4D3F-BB9C-EAE6C3FF209F}"/>
    <pc:docChg chg="undo custSel delSld modSld sldOrd">
      <pc:chgData name="TZIKAS, STEPHEN A" userId="df8a43ca-de1f-4860-8fdf-dbd825ef6067" providerId="ADAL" clId="{B98FB73B-30C2-4D3F-BB9C-EAE6C3FF209F}" dt="2022-11-25T15:09:05.929" v="1530" actId="2696"/>
      <pc:docMkLst>
        <pc:docMk/>
      </pc:docMkLst>
      <pc:sldChg chg="ord">
        <pc:chgData name="TZIKAS, STEPHEN A" userId="df8a43ca-de1f-4860-8fdf-dbd825ef6067" providerId="ADAL" clId="{B98FB73B-30C2-4D3F-BB9C-EAE6C3FF209F}" dt="2022-11-25T14:50:46.388" v="758"/>
        <pc:sldMkLst>
          <pc:docMk/>
          <pc:sldMk cId="3833562677" sldId="275"/>
        </pc:sldMkLst>
      </pc:sldChg>
      <pc:sldChg chg="addSp modSp mod">
        <pc:chgData name="TZIKAS, STEPHEN A" userId="df8a43ca-de1f-4860-8fdf-dbd825ef6067" providerId="ADAL" clId="{B98FB73B-30C2-4D3F-BB9C-EAE6C3FF209F}" dt="2022-11-25T14:27:44.207" v="412" actId="1076"/>
        <pc:sldMkLst>
          <pc:docMk/>
          <pc:sldMk cId="2372765907" sldId="297"/>
        </pc:sldMkLst>
        <pc:spChg chg="mod">
          <ac:chgData name="TZIKAS, STEPHEN A" userId="df8a43ca-de1f-4860-8fdf-dbd825ef6067" providerId="ADAL" clId="{B98FB73B-30C2-4D3F-BB9C-EAE6C3FF209F}" dt="2022-11-25T14:27:38.218" v="410" actId="255"/>
          <ac:spMkLst>
            <pc:docMk/>
            <pc:sldMk cId="2372765907" sldId="297"/>
            <ac:spMk id="2" creationId="{00000000-0000-0000-0000-000000000000}"/>
          </ac:spMkLst>
        </pc:spChg>
        <pc:picChg chg="add mod">
          <ac:chgData name="TZIKAS, STEPHEN A" userId="df8a43ca-de1f-4860-8fdf-dbd825ef6067" providerId="ADAL" clId="{B98FB73B-30C2-4D3F-BB9C-EAE6C3FF209F}" dt="2022-11-25T14:27:41.945" v="411" actId="1076"/>
          <ac:picMkLst>
            <pc:docMk/>
            <pc:sldMk cId="2372765907" sldId="297"/>
            <ac:picMk id="7" creationId="{70987A07-21FE-1A5A-FBC3-46F62EABE835}"/>
          </ac:picMkLst>
        </pc:picChg>
        <pc:picChg chg="add mod">
          <ac:chgData name="TZIKAS, STEPHEN A" userId="df8a43ca-de1f-4860-8fdf-dbd825ef6067" providerId="ADAL" clId="{B98FB73B-30C2-4D3F-BB9C-EAE6C3FF209F}" dt="2022-11-25T14:27:44.207" v="412" actId="1076"/>
          <ac:picMkLst>
            <pc:docMk/>
            <pc:sldMk cId="2372765907" sldId="297"/>
            <ac:picMk id="8" creationId="{B881CF7A-FF35-2E7B-432B-11FD11F5CB3A}"/>
          </ac:picMkLst>
        </pc:picChg>
      </pc:sldChg>
      <pc:sldChg chg="modSp mod ord">
        <pc:chgData name="TZIKAS, STEPHEN A" userId="df8a43ca-de1f-4860-8fdf-dbd825ef6067" providerId="ADAL" clId="{B98FB73B-30C2-4D3F-BB9C-EAE6C3FF209F}" dt="2022-11-25T14:48:55.037" v="722" actId="20577"/>
        <pc:sldMkLst>
          <pc:docMk/>
          <pc:sldMk cId="2196590828" sldId="298"/>
        </pc:sldMkLst>
        <pc:spChg chg="mod">
          <ac:chgData name="TZIKAS, STEPHEN A" userId="df8a43ca-de1f-4860-8fdf-dbd825ef6067" providerId="ADAL" clId="{B98FB73B-30C2-4D3F-BB9C-EAE6C3FF209F}" dt="2022-11-25T14:48:55.037" v="722" actId="20577"/>
          <ac:spMkLst>
            <pc:docMk/>
            <pc:sldMk cId="2196590828" sldId="298"/>
            <ac:spMk id="6" creationId="{00000000-0000-0000-0000-000000000000}"/>
          </ac:spMkLst>
        </pc:spChg>
      </pc:sldChg>
      <pc:sldChg chg="modSp mod">
        <pc:chgData name="TZIKAS, STEPHEN A" userId="df8a43ca-de1f-4860-8fdf-dbd825ef6067" providerId="ADAL" clId="{B98FB73B-30C2-4D3F-BB9C-EAE6C3FF209F}" dt="2022-11-25T14:20:02.534" v="355" actId="20577"/>
        <pc:sldMkLst>
          <pc:docMk/>
          <pc:sldMk cId="1097714992" sldId="306"/>
        </pc:sldMkLst>
        <pc:spChg chg="mod">
          <ac:chgData name="TZIKAS, STEPHEN A" userId="df8a43ca-de1f-4860-8fdf-dbd825ef6067" providerId="ADAL" clId="{B98FB73B-30C2-4D3F-BB9C-EAE6C3FF209F}" dt="2022-11-25T14:20:02.534" v="355" actId="20577"/>
          <ac:spMkLst>
            <pc:docMk/>
            <pc:sldMk cId="1097714992" sldId="306"/>
            <ac:spMk id="2" creationId="{00000000-0000-0000-0000-000000000000}"/>
          </ac:spMkLst>
        </pc:spChg>
      </pc:sldChg>
      <pc:sldChg chg="modSp mod">
        <pc:chgData name="TZIKAS, STEPHEN A" userId="df8a43ca-de1f-4860-8fdf-dbd825ef6067" providerId="ADAL" clId="{B98FB73B-30C2-4D3F-BB9C-EAE6C3FF209F}" dt="2022-11-25T14:50:07.595" v="756" actId="20577"/>
        <pc:sldMkLst>
          <pc:docMk/>
          <pc:sldMk cId="3150715625" sldId="307"/>
        </pc:sldMkLst>
        <pc:spChg chg="mod">
          <ac:chgData name="TZIKAS, STEPHEN A" userId="df8a43ca-de1f-4860-8fdf-dbd825ef6067" providerId="ADAL" clId="{B98FB73B-30C2-4D3F-BB9C-EAE6C3FF209F}" dt="2022-11-25T14:50:07.595" v="756" actId="20577"/>
          <ac:spMkLst>
            <pc:docMk/>
            <pc:sldMk cId="3150715625" sldId="307"/>
            <ac:spMk id="3" creationId="{00000000-0000-0000-0000-000000000000}"/>
          </ac:spMkLst>
        </pc:spChg>
      </pc:sldChg>
      <pc:sldChg chg="modSp mod">
        <pc:chgData name="TZIKAS, STEPHEN A" userId="df8a43ca-de1f-4860-8fdf-dbd825ef6067" providerId="ADAL" clId="{B98FB73B-30C2-4D3F-BB9C-EAE6C3FF209F}" dt="2022-11-25T14:17:51.926" v="233" actId="5793"/>
        <pc:sldMkLst>
          <pc:docMk/>
          <pc:sldMk cId="2249411926" sldId="308"/>
        </pc:sldMkLst>
        <pc:spChg chg="mod">
          <ac:chgData name="TZIKAS, STEPHEN A" userId="df8a43ca-de1f-4860-8fdf-dbd825ef6067" providerId="ADAL" clId="{B98FB73B-30C2-4D3F-BB9C-EAE6C3FF209F}" dt="2022-11-25T14:17:44.268" v="231" actId="20577"/>
          <ac:spMkLst>
            <pc:docMk/>
            <pc:sldMk cId="2249411926" sldId="308"/>
            <ac:spMk id="2" creationId="{00000000-0000-0000-0000-000000000000}"/>
          </ac:spMkLst>
        </pc:spChg>
        <pc:spChg chg="mod">
          <ac:chgData name="TZIKAS, STEPHEN A" userId="df8a43ca-de1f-4860-8fdf-dbd825ef6067" providerId="ADAL" clId="{B98FB73B-30C2-4D3F-BB9C-EAE6C3FF209F}" dt="2022-11-25T14:17:51.926" v="233" actId="5793"/>
          <ac:spMkLst>
            <pc:docMk/>
            <pc:sldMk cId="2249411926" sldId="308"/>
            <ac:spMk id="3" creationId="{00000000-0000-0000-0000-000000000000}"/>
          </ac:spMkLst>
        </pc:spChg>
      </pc:sldChg>
      <pc:sldChg chg="addSp modSp mod">
        <pc:chgData name="TZIKAS, STEPHEN A" userId="df8a43ca-de1f-4860-8fdf-dbd825ef6067" providerId="ADAL" clId="{B98FB73B-30C2-4D3F-BB9C-EAE6C3FF209F}" dt="2022-11-25T14:42:38.926" v="627" actId="1076"/>
        <pc:sldMkLst>
          <pc:docMk/>
          <pc:sldMk cId="513047493" sldId="309"/>
        </pc:sldMkLst>
        <pc:spChg chg="mod">
          <ac:chgData name="TZIKAS, STEPHEN A" userId="df8a43ca-de1f-4860-8fdf-dbd825ef6067" providerId="ADAL" clId="{B98FB73B-30C2-4D3F-BB9C-EAE6C3FF209F}" dt="2022-11-25T14:42:04.575" v="622" actId="14100"/>
          <ac:spMkLst>
            <pc:docMk/>
            <pc:sldMk cId="513047493" sldId="309"/>
            <ac:spMk id="3" creationId="{00000000-0000-0000-0000-000000000000}"/>
          </ac:spMkLst>
        </pc:spChg>
        <pc:spChg chg="add mod">
          <ac:chgData name="TZIKAS, STEPHEN A" userId="df8a43ca-de1f-4860-8fdf-dbd825ef6067" providerId="ADAL" clId="{B98FB73B-30C2-4D3F-BB9C-EAE6C3FF209F}" dt="2022-11-25T14:42:38.926" v="627" actId="1076"/>
          <ac:spMkLst>
            <pc:docMk/>
            <pc:sldMk cId="513047493" sldId="309"/>
            <ac:spMk id="6" creationId="{1F08179F-1C04-446E-7CFF-C416106D5030}"/>
          </ac:spMkLst>
        </pc:spChg>
      </pc:sldChg>
      <pc:sldChg chg="addSp modSp mod">
        <pc:chgData name="TZIKAS, STEPHEN A" userId="df8a43ca-de1f-4860-8fdf-dbd825ef6067" providerId="ADAL" clId="{B98FB73B-30C2-4D3F-BB9C-EAE6C3FF209F}" dt="2022-11-25T15:06:34.591" v="1495" actId="1076"/>
        <pc:sldMkLst>
          <pc:docMk/>
          <pc:sldMk cId="505854667" sldId="312"/>
        </pc:sldMkLst>
        <pc:spChg chg="mod">
          <ac:chgData name="TZIKAS, STEPHEN A" userId="df8a43ca-de1f-4860-8fdf-dbd825ef6067" providerId="ADAL" clId="{B98FB73B-30C2-4D3F-BB9C-EAE6C3FF209F}" dt="2022-11-25T14:38:43.087" v="568" actId="20577"/>
          <ac:spMkLst>
            <pc:docMk/>
            <pc:sldMk cId="505854667" sldId="312"/>
            <ac:spMk id="2" creationId="{00000000-0000-0000-0000-000000000000}"/>
          </ac:spMkLst>
        </pc:spChg>
        <pc:spChg chg="mod">
          <ac:chgData name="TZIKAS, STEPHEN A" userId="df8a43ca-de1f-4860-8fdf-dbd825ef6067" providerId="ADAL" clId="{B98FB73B-30C2-4D3F-BB9C-EAE6C3FF209F}" dt="2022-11-25T15:06:10.305" v="1488" actId="27636"/>
          <ac:spMkLst>
            <pc:docMk/>
            <pc:sldMk cId="505854667" sldId="312"/>
            <ac:spMk id="3" creationId="{00000000-0000-0000-0000-000000000000}"/>
          </ac:spMkLst>
        </pc:spChg>
        <pc:picChg chg="add mod">
          <ac:chgData name="TZIKAS, STEPHEN A" userId="df8a43ca-de1f-4860-8fdf-dbd825ef6067" providerId="ADAL" clId="{B98FB73B-30C2-4D3F-BB9C-EAE6C3FF209F}" dt="2022-11-25T15:06:13.327" v="1489" actId="1076"/>
          <ac:picMkLst>
            <pc:docMk/>
            <pc:sldMk cId="505854667" sldId="312"/>
            <ac:picMk id="6" creationId="{6B4C3582-AF65-3736-DD97-6C9163979478}"/>
          </ac:picMkLst>
        </pc:picChg>
        <pc:picChg chg="add mod">
          <ac:chgData name="TZIKAS, STEPHEN A" userId="df8a43ca-de1f-4860-8fdf-dbd825ef6067" providerId="ADAL" clId="{B98FB73B-30C2-4D3F-BB9C-EAE6C3FF209F}" dt="2022-11-25T15:06:34.591" v="1495" actId="1076"/>
          <ac:picMkLst>
            <pc:docMk/>
            <pc:sldMk cId="505854667" sldId="312"/>
            <ac:picMk id="7" creationId="{426E15C6-A920-01D0-CA70-B13BD56B539F}"/>
          </ac:picMkLst>
        </pc:picChg>
      </pc:sldChg>
      <pc:sldChg chg="del">
        <pc:chgData name="TZIKAS, STEPHEN A" userId="df8a43ca-de1f-4860-8fdf-dbd825ef6067" providerId="ADAL" clId="{B98FB73B-30C2-4D3F-BB9C-EAE6C3FF209F}" dt="2022-11-25T14:16:25.961" v="198" actId="2696"/>
        <pc:sldMkLst>
          <pc:docMk/>
          <pc:sldMk cId="2942614999" sldId="325"/>
        </pc:sldMkLst>
      </pc:sldChg>
      <pc:sldChg chg="del">
        <pc:chgData name="TZIKAS, STEPHEN A" userId="df8a43ca-de1f-4860-8fdf-dbd825ef6067" providerId="ADAL" clId="{B98FB73B-30C2-4D3F-BB9C-EAE6C3FF209F}" dt="2022-11-25T14:15:38.472" v="197" actId="2696"/>
        <pc:sldMkLst>
          <pc:docMk/>
          <pc:sldMk cId="82049589" sldId="328"/>
        </pc:sldMkLst>
      </pc:sldChg>
      <pc:sldChg chg="addSp delSp modSp mod">
        <pc:chgData name="TZIKAS, STEPHEN A" userId="df8a43ca-de1f-4860-8fdf-dbd825ef6067" providerId="ADAL" clId="{B98FB73B-30C2-4D3F-BB9C-EAE6C3FF209F}" dt="2022-11-25T15:07:42.406" v="1510" actId="1076"/>
        <pc:sldMkLst>
          <pc:docMk/>
          <pc:sldMk cId="2818975081" sldId="329"/>
        </pc:sldMkLst>
        <pc:spChg chg="mod">
          <ac:chgData name="TZIKAS, STEPHEN A" userId="df8a43ca-de1f-4860-8fdf-dbd825ef6067" providerId="ADAL" clId="{B98FB73B-30C2-4D3F-BB9C-EAE6C3FF209F}" dt="2022-11-25T14:35:26.835" v="482" actId="20577"/>
          <ac:spMkLst>
            <pc:docMk/>
            <pc:sldMk cId="2818975081" sldId="329"/>
            <ac:spMk id="2" creationId="{74367486-157D-4D00-B24F-CB1613C4AB99}"/>
          </ac:spMkLst>
        </pc:spChg>
        <pc:spChg chg="mod">
          <ac:chgData name="TZIKAS, STEPHEN A" userId="df8a43ca-de1f-4860-8fdf-dbd825ef6067" providerId="ADAL" clId="{B98FB73B-30C2-4D3F-BB9C-EAE6C3FF209F}" dt="2022-11-25T15:07:16.349" v="1501" actId="1076"/>
          <ac:spMkLst>
            <pc:docMk/>
            <pc:sldMk cId="2818975081" sldId="329"/>
            <ac:spMk id="4" creationId="{8BD8DE3F-C306-4B49-8AE4-7C949361428B}"/>
          </ac:spMkLst>
        </pc:spChg>
        <pc:picChg chg="add mod">
          <ac:chgData name="TZIKAS, STEPHEN A" userId="df8a43ca-de1f-4860-8fdf-dbd825ef6067" providerId="ADAL" clId="{B98FB73B-30C2-4D3F-BB9C-EAE6C3FF209F}" dt="2022-11-25T15:07:09.644" v="1499" actId="1076"/>
          <ac:picMkLst>
            <pc:docMk/>
            <pc:sldMk cId="2818975081" sldId="329"/>
            <ac:picMk id="6" creationId="{5438FA3E-2ED9-B752-E58B-91E75748C3A1}"/>
          </ac:picMkLst>
        </pc:picChg>
        <pc:picChg chg="add mod">
          <ac:chgData name="TZIKAS, STEPHEN A" userId="df8a43ca-de1f-4860-8fdf-dbd825ef6067" providerId="ADAL" clId="{B98FB73B-30C2-4D3F-BB9C-EAE6C3FF209F}" dt="2022-11-25T15:07:29.176" v="1505" actId="1076"/>
          <ac:picMkLst>
            <pc:docMk/>
            <pc:sldMk cId="2818975081" sldId="329"/>
            <ac:picMk id="7" creationId="{81A41657-59F7-4280-A14B-1E48083FC361}"/>
          </ac:picMkLst>
        </pc:picChg>
        <pc:picChg chg="add mod">
          <ac:chgData name="TZIKAS, STEPHEN A" userId="df8a43ca-de1f-4860-8fdf-dbd825ef6067" providerId="ADAL" clId="{B98FB73B-30C2-4D3F-BB9C-EAE6C3FF209F}" dt="2022-11-25T15:07:42.406" v="1510" actId="1076"/>
          <ac:picMkLst>
            <pc:docMk/>
            <pc:sldMk cId="2818975081" sldId="329"/>
            <ac:picMk id="8" creationId="{11BC447E-E167-C1C4-6371-704A0508758B}"/>
          </ac:picMkLst>
        </pc:picChg>
        <pc:picChg chg="del mod">
          <ac:chgData name="TZIKAS, STEPHEN A" userId="df8a43ca-de1f-4860-8fdf-dbd825ef6067" providerId="ADAL" clId="{B98FB73B-30C2-4D3F-BB9C-EAE6C3FF209F}" dt="2022-11-25T14:28:29.854" v="415" actId="21"/>
          <ac:picMkLst>
            <pc:docMk/>
            <pc:sldMk cId="2818975081" sldId="329"/>
            <ac:picMk id="10" creationId="{9947C4B1-FA5B-4738-A8E5-9A4F05EFD929}"/>
          </ac:picMkLst>
        </pc:picChg>
        <pc:picChg chg="del">
          <ac:chgData name="TZIKAS, STEPHEN A" userId="df8a43ca-de1f-4860-8fdf-dbd825ef6067" providerId="ADAL" clId="{B98FB73B-30C2-4D3F-BB9C-EAE6C3FF209F}" dt="2022-11-25T14:29:04.381" v="418" actId="21"/>
          <ac:picMkLst>
            <pc:docMk/>
            <pc:sldMk cId="2818975081" sldId="329"/>
            <ac:picMk id="16" creationId="{BC8000F5-44AF-4BE5-A684-51B3C95B8747}"/>
          </ac:picMkLst>
        </pc:picChg>
      </pc:sldChg>
      <pc:sldChg chg="addSp delSp modSp mod ord">
        <pc:chgData name="TZIKAS, STEPHEN A" userId="df8a43ca-de1f-4860-8fdf-dbd825ef6067" providerId="ADAL" clId="{B98FB73B-30C2-4D3F-BB9C-EAE6C3FF209F}" dt="2022-11-25T14:29:32.233" v="426" actId="1076"/>
        <pc:sldMkLst>
          <pc:docMk/>
          <pc:sldMk cId="2179633381" sldId="330"/>
        </pc:sldMkLst>
        <pc:picChg chg="add del mod">
          <ac:chgData name="TZIKAS, STEPHEN A" userId="df8a43ca-de1f-4860-8fdf-dbd825ef6067" providerId="ADAL" clId="{B98FB73B-30C2-4D3F-BB9C-EAE6C3FF209F}" dt="2022-11-25T14:29:32.233" v="426" actId="1076"/>
          <ac:picMkLst>
            <pc:docMk/>
            <pc:sldMk cId="2179633381" sldId="330"/>
            <ac:picMk id="4" creationId="{4A1FC6BB-F254-3B70-FF46-8BD1CC6932AF}"/>
          </ac:picMkLst>
        </pc:picChg>
        <pc:picChg chg="mod">
          <ac:chgData name="TZIKAS, STEPHEN A" userId="df8a43ca-de1f-4860-8fdf-dbd825ef6067" providerId="ADAL" clId="{B98FB73B-30C2-4D3F-BB9C-EAE6C3FF209F}" dt="2022-11-25T14:29:29.592" v="425" actId="1076"/>
          <ac:picMkLst>
            <pc:docMk/>
            <pc:sldMk cId="2179633381" sldId="330"/>
            <ac:picMk id="7" creationId="{58C53D93-E60F-4703-A4FB-74A57281DBFA}"/>
          </ac:picMkLst>
        </pc:picChg>
      </pc:sldChg>
      <pc:sldChg chg="addSp delSp modSp del mod ord">
        <pc:chgData name="TZIKAS, STEPHEN A" userId="df8a43ca-de1f-4860-8fdf-dbd825ef6067" providerId="ADAL" clId="{B98FB73B-30C2-4D3F-BB9C-EAE6C3FF209F}" dt="2022-11-25T15:06:39.340" v="1496" actId="2696"/>
        <pc:sldMkLst>
          <pc:docMk/>
          <pc:sldMk cId="1403977366" sldId="331"/>
        </pc:sldMkLst>
        <pc:spChg chg="mod">
          <ac:chgData name="TZIKAS, STEPHEN A" userId="df8a43ca-de1f-4860-8fdf-dbd825ef6067" providerId="ADAL" clId="{B98FB73B-30C2-4D3F-BB9C-EAE6C3FF209F}" dt="2022-11-25T14:39:58.750" v="586" actId="20577"/>
          <ac:spMkLst>
            <pc:docMk/>
            <pc:sldMk cId="1403977366" sldId="331"/>
            <ac:spMk id="2" creationId="{74367486-157D-4D00-B24F-CB1613C4AB99}"/>
          </ac:spMkLst>
        </pc:spChg>
        <pc:spChg chg="add del mod">
          <ac:chgData name="TZIKAS, STEPHEN A" userId="df8a43ca-de1f-4860-8fdf-dbd825ef6067" providerId="ADAL" clId="{B98FB73B-30C2-4D3F-BB9C-EAE6C3FF209F}" dt="2022-11-25T15:05:32.559" v="1480"/>
          <ac:spMkLst>
            <pc:docMk/>
            <pc:sldMk cId="1403977366" sldId="331"/>
            <ac:spMk id="4" creationId="{4C4D5270-1792-B711-CD40-52A87D24E72F}"/>
          </ac:spMkLst>
        </pc:spChg>
        <pc:picChg chg="del mod">
          <ac:chgData name="TZIKAS, STEPHEN A" userId="df8a43ca-de1f-4860-8fdf-dbd825ef6067" providerId="ADAL" clId="{B98FB73B-30C2-4D3F-BB9C-EAE6C3FF209F}" dt="2022-11-25T15:06:25.446" v="1492" actId="21"/>
          <ac:picMkLst>
            <pc:docMk/>
            <pc:sldMk cId="1403977366" sldId="331"/>
            <ac:picMk id="6" creationId="{ACC50620-E057-4487-A14E-AA15DA408FFC}"/>
          </ac:picMkLst>
        </pc:picChg>
        <pc:picChg chg="del mod">
          <ac:chgData name="TZIKAS, STEPHEN A" userId="df8a43ca-de1f-4860-8fdf-dbd825ef6067" providerId="ADAL" clId="{B98FB73B-30C2-4D3F-BB9C-EAE6C3FF209F}" dt="2022-11-25T15:05:53.060" v="1484" actId="21"/>
          <ac:picMkLst>
            <pc:docMk/>
            <pc:sldMk cId="1403977366" sldId="331"/>
            <ac:picMk id="8" creationId="{DACC4CF7-E88C-4279-B0A7-7ACA2DE832D0}"/>
          </ac:picMkLst>
        </pc:picChg>
        <pc:picChg chg="del mod">
          <ac:chgData name="TZIKAS, STEPHEN A" userId="df8a43ca-de1f-4860-8fdf-dbd825ef6067" providerId="ADAL" clId="{B98FB73B-30C2-4D3F-BB9C-EAE6C3FF209F}" dt="2022-11-25T15:05:27.813" v="1477" actId="478"/>
          <ac:picMkLst>
            <pc:docMk/>
            <pc:sldMk cId="1403977366" sldId="331"/>
            <ac:picMk id="10" creationId="{427C6252-E95F-4816-B4F3-303A26569A40}"/>
          </ac:picMkLst>
        </pc:picChg>
      </pc:sldChg>
      <pc:sldChg chg="delSp del mod ord">
        <pc:chgData name="TZIKAS, STEPHEN A" userId="df8a43ca-de1f-4860-8fdf-dbd825ef6067" providerId="ADAL" clId="{B98FB73B-30C2-4D3F-BB9C-EAE6C3FF209F}" dt="2022-11-25T14:43:00.263" v="632" actId="2696"/>
        <pc:sldMkLst>
          <pc:docMk/>
          <pc:sldMk cId="4112645295" sldId="332"/>
        </pc:sldMkLst>
        <pc:picChg chg="del">
          <ac:chgData name="TZIKAS, STEPHEN A" userId="df8a43ca-de1f-4860-8fdf-dbd825ef6067" providerId="ADAL" clId="{B98FB73B-30C2-4D3F-BB9C-EAE6C3FF209F}" dt="2022-11-25T14:27:17.829" v="407" actId="21"/>
          <ac:picMkLst>
            <pc:docMk/>
            <pc:sldMk cId="4112645295" sldId="332"/>
            <ac:picMk id="6" creationId="{5748CFF5-232A-466E-8627-4E1D450BBB14}"/>
          </ac:picMkLst>
        </pc:picChg>
        <pc:picChg chg="del">
          <ac:chgData name="TZIKAS, STEPHEN A" userId="df8a43ca-de1f-4860-8fdf-dbd825ef6067" providerId="ADAL" clId="{B98FB73B-30C2-4D3F-BB9C-EAE6C3FF209F}" dt="2022-11-25T14:26:06.742" v="402" actId="21"/>
          <ac:picMkLst>
            <pc:docMk/>
            <pc:sldMk cId="4112645295" sldId="332"/>
            <ac:picMk id="8" creationId="{15092258-8E2A-48A0-A0AC-9401C6826CE3}"/>
          </ac:picMkLst>
        </pc:picChg>
        <pc:picChg chg="del">
          <ac:chgData name="TZIKAS, STEPHEN A" userId="df8a43ca-de1f-4860-8fdf-dbd825ef6067" providerId="ADAL" clId="{B98FB73B-30C2-4D3F-BB9C-EAE6C3FF209F}" dt="2022-11-25T14:29:53.439" v="427" actId="21"/>
          <ac:picMkLst>
            <pc:docMk/>
            <pc:sldMk cId="4112645295" sldId="332"/>
            <ac:picMk id="10" creationId="{E8A65FD3-B962-4852-83E8-05E9CB2FFB08}"/>
          </ac:picMkLst>
        </pc:picChg>
      </pc:sldChg>
      <pc:sldChg chg="modSp mod ord">
        <pc:chgData name="TZIKAS, STEPHEN A" userId="df8a43ca-de1f-4860-8fdf-dbd825ef6067" providerId="ADAL" clId="{B98FB73B-30C2-4D3F-BB9C-EAE6C3FF209F}" dt="2022-11-25T14:49:22.395" v="734" actId="20577"/>
        <pc:sldMkLst>
          <pc:docMk/>
          <pc:sldMk cId="4126633192" sldId="333"/>
        </pc:sldMkLst>
        <pc:spChg chg="mod">
          <ac:chgData name="TZIKAS, STEPHEN A" userId="df8a43ca-de1f-4860-8fdf-dbd825ef6067" providerId="ADAL" clId="{B98FB73B-30C2-4D3F-BB9C-EAE6C3FF209F}" dt="2022-11-25T14:49:22.395" v="734" actId="20577"/>
          <ac:spMkLst>
            <pc:docMk/>
            <pc:sldMk cId="4126633192" sldId="333"/>
            <ac:spMk id="2" creationId="{74367486-157D-4D00-B24F-CB1613C4AB99}"/>
          </ac:spMkLst>
        </pc:spChg>
      </pc:sldChg>
      <pc:sldChg chg="modSp mod ord">
        <pc:chgData name="TZIKAS, STEPHEN A" userId="df8a43ca-de1f-4860-8fdf-dbd825ef6067" providerId="ADAL" clId="{B98FB73B-30C2-4D3F-BB9C-EAE6C3FF209F}" dt="2022-11-25T15:08:21.718" v="1520" actId="1076"/>
        <pc:sldMkLst>
          <pc:docMk/>
          <pc:sldMk cId="679038554" sldId="334"/>
        </pc:sldMkLst>
        <pc:spChg chg="mod">
          <ac:chgData name="TZIKAS, STEPHEN A" userId="df8a43ca-de1f-4860-8fdf-dbd825ef6067" providerId="ADAL" clId="{B98FB73B-30C2-4D3F-BB9C-EAE6C3FF209F}" dt="2022-11-25T14:49:38.852" v="742" actId="20577"/>
          <ac:spMkLst>
            <pc:docMk/>
            <pc:sldMk cId="679038554" sldId="334"/>
            <ac:spMk id="2" creationId="{74367486-157D-4D00-B24F-CB1613C4AB99}"/>
          </ac:spMkLst>
        </pc:spChg>
        <pc:picChg chg="mod">
          <ac:chgData name="TZIKAS, STEPHEN A" userId="df8a43ca-de1f-4860-8fdf-dbd825ef6067" providerId="ADAL" clId="{B98FB73B-30C2-4D3F-BB9C-EAE6C3FF209F}" dt="2022-11-25T15:08:19.044" v="1519" actId="1076"/>
          <ac:picMkLst>
            <pc:docMk/>
            <pc:sldMk cId="679038554" sldId="334"/>
            <ac:picMk id="6" creationId="{36CF48BF-A62C-4C7B-9BB6-E69621B3DC78}"/>
          </ac:picMkLst>
        </pc:picChg>
        <pc:picChg chg="mod">
          <ac:chgData name="TZIKAS, STEPHEN A" userId="df8a43ca-de1f-4860-8fdf-dbd825ef6067" providerId="ADAL" clId="{B98FB73B-30C2-4D3F-BB9C-EAE6C3FF209F}" dt="2022-11-25T15:08:13.562" v="1517" actId="1076"/>
          <ac:picMkLst>
            <pc:docMk/>
            <pc:sldMk cId="679038554" sldId="334"/>
            <ac:picMk id="8" creationId="{005FD529-7694-4A84-883E-5D433297C05D}"/>
          </ac:picMkLst>
        </pc:picChg>
        <pc:picChg chg="mod">
          <ac:chgData name="TZIKAS, STEPHEN A" userId="df8a43ca-de1f-4860-8fdf-dbd825ef6067" providerId="ADAL" clId="{B98FB73B-30C2-4D3F-BB9C-EAE6C3FF209F}" dt="2022-11-25T15:08:21.718" v="1520" actId="1076"/>
          <ac:picMkLst>
            <pc:docMk/>
            <pc:sldMk cId="679038554" sldId="334"/>
            <ac:picMk id="10" creationId="{D0F90A9D-334D-4A62-B1FC-47E05B9585A4}"/>
          </ac:picMkLst>
        </pc:picChg>
      </pc:sldChg>
      <pc:sldChg chg="modSp mod ord">
        <pc:chgData name="TZIKAS, STEPHEN A" userId="df8a43ca-de1f-4860-8fdf-dbd825ef6067" providerId="ADAL" clId="{B98FB73B-30C2-4D3F-BB9C-EAE6C3FF209F}" dt="2022-11-25T15:08:07.265" v="1516" actId="1076"/>
        <pc:sldMkLst>
          <pc:docMk/>
          <pc:sldMk cId="1837844583" sldId="335"/>
        </pc:sldMkLst>
        <pc:spChg chg="mod">
          <ac:chgData name="TZIKAS, STEPHEN A" userId="df8a43ca-de1f-4860-8fdf-dbd825ef6067" providerId="ADAL" clId="{B98FB73B-30C2-4D3F-BB9C-EAE6C3FF209F}" dt="2022-11-25T14:49:46.113" v="746" actId="20577"/>
          <ac:spMkLst>
            <pc:docMk/>
            <pc:sldMk cId="1837844583" sldId="335"/>
            <ac:spMk id="2" creationId="{74367486-157D-4D00-B24F-CB1613C4AB99}"/>
          </ac:spMkLst>
        </pc:spChg>
        <pc:picChg chg="mod">
          <ac:chgData name="TZIKAS, STEPHEN A" userId="df8a43ca-de1f-4860-8fdf-dbd825ef6067" providerId="ADAL" clId="{B98FB73B-30C2-4D3F-BB9C-EAE6C3FF209F}" dt="2022-11-25T15:07:59.740" v="1513" actId="1076"/>
          <ac:picMkLst>
            <pc:docMk/>
            <pc:sldMk cId="1837844583" sldId="335"/>
            <ac:picMk id="6" creationId="{FBBAE4F8-CD04-4A33-958B-294A5BDDF09F}"/>
          </ac:picMkLst>
        </pc:picChg>
        <pc:picChg chg="mod">
          <ac:chgData name="TZIKAS, STEPHEN A" userId="df8a43ca-de1f-4860-8fdf-dbd825ef6067" providerId="ADAL" clId="{B98FB73B-30C2-4D3F-BB9C-EAE6C3FF209F}" dt="2022-11-25T15:07:56.498" v="1512" actId="1076"/>
          <ac:picMkLst>
            <pc:docMk/>
            <pc:sldMk cId="1837844583" sldId="335"/>
            <ac:picMk id="8" creationId="{F75EAF63-665F-45F2-887E-F8E5617AA3EA}"/>
          </ac:picMkLst>
        </pc:picChg>
        <pc:picChg chg="mod">
          <ac:chgData name="TZIKAS, STEPHEN A" userId="df8a43ca-de1f-4860-8fdf-dbd825ef6067" providerId="ADAL" clId="{B98FB73B-30C2-4D3F-BB9C-EAE6C3FF209F}" dt="2022-11-25T15:08:07.265" v="1516" actId="1076"/>
          <ac:picMkLst>
            <pc:docMk/>
            <pc:sldMk cId="1837844583" sldId="335"/>
            <ac:picMk id="10" creationId="{1422E94F-07AF-4098-B5FB-7F4ABAA6B7FD}"/>
          </ac:picMkLst>
        </pc:picChg>
      </pc:sldChg>
      <pc:sldChg chg="delSp modSp del mod ord">
        <pc:chgData name="TZIKAS, STEPHEN A" userId="df8a43ca-de1f-4860-8fdf-dbd825ef6067" providerId="ADAL" clId="{B98FB73B-30C2-4D3F-BB9C-EAE6C3FF209F}" dt="2022-11-25T15:09:05.929" v="1530" actId="2696"/>
        <pc:sldMkLst>
          <pc:docMk/>
          <pc:sldMk cId="2296172989" sldId="336"/>
        </pc:sldMkLst>
        <pc:spChg chg="mod">
          <ac:chgData name="TZIKAS, STEPHEN A" userId="df8a43ca-de1f-4860-8fdf-dbd825ef6067" providerId="ADAL" clId="{B98FB73B-30C2-4D3F-BB9C-EAE6C3FF209F}" dt="2022-11-25T14:49:53.736" v="750" actId="20577"/>
          <ac:spMkLst>
            <pc:docMk/>
            <pc:sldMk cId="2296172989" sldId="336"/>
            <ac:spMk id="2" creationId="{74367486-157D-4D00-B24F-CB1613C4AB99}"/>
          </ac:spMkLst>
        </pc:spChg>
        <pc:spChg chg="del mod">
          <ac:chgData name="TZIKAS, STEPHEN A" userId="df8a43ca-de1f-4860-8fdf-dbd825ef6067" providerId="ADAL" clId="{B98FB73B-30C2-4D3F-BB9C-EAE6C3FF209F}" dt="2022-11-25T15:08:54.852" v="1527"/>
          <ac:spMkLst>
            <pc:docMk/>
            <pc:sldMk cId="2296172989" sldId="336"/>
            <ac:spMk id="8" creationId="{8E947BE6-BB4D-4CD6-A7E9-D2AA121FA174}"/>
          </ac:spMkLst>
        </pc:spChg>
        <pc:picChg chg="del">
          <ac:chgData name="TZIKAS, STEPHEN A" userId="df8a43ca-de1f-4860-8fdf-dbd825ef6067" providerId="ADAL" clId="{B98FB73B-30C2-4D3F-BB9C-EAE6C3FF209F}" dt="2022-11-25T15:08:35.134" v="1522" actId="21"/>
          <ac:picMkLst>
            <pc:docMk/>
            <pc:sldMk cId="2296172989" sldId="336"/>
            <ac:picMk id="6" creationId="{2EB94D49-8BAD-4591-88FA-FDD91C2F181C}"/>
          </ac:picMkLst>
        </pc:picChg>
      </pc:sldChg>
      <pc:sldChg chg="delSp modSp del mod">
        <pc:chgData name="TZIKAS, STEPHEN A" userId="df8a43ca-de1f-4860-8fdf-dbd825ef6067" providerId="ADAL" clId="{B98FB73B-30C2-4D3F-BB9C-EAE6C3FF209F}" dt="2022-11-25T15:07:47.124" v="1511" actId="2696"/>
        <pc:sldMkLst>
          <pc:docMk/>
          <pc:sldMk cId="1517660251" sldId="337"/>
        </pc:sldMkLst>
        <pc:spChg chg="mod">
          <ac:chgData name="TZIKAS, STEPHEN A" userId="df8a43ca-de1f-4860-8fdf-dbd825ef6067" providerId="ADAL" clId="{B98FB73B-30C2-4D3F-BB9C-EAE6C3FF209F}" dt="2022-11-25T14:35:36.154" v="497" actId="20577"/>
          <ac:spMkLst>
            <pc:docMk/>
            <pc:sldMk cId="1517660251" sldId="337"/>
            <ac:spMk id="2" creationId="{74367486-157D-4D00-B24F-CB1613C4AB99}"/>
          </ac:spMkLst>
        </pc:spChg>
        <pc:picChg chg="del">
          <ac:chgData name="TZIKAS, STEPHEN A" userId="df8a43ca-de1f-4860-8fdf-dbd825ef6067" providerId="ADAL" clId="{B98FB73B-30C2-4D3F-BB9C-EAE6C3FF209F}" dt="2022-11-25T15:07:20.761" v="1502" actId="21"/>
          <ac:picMkLst>
            <pc:docMk/>
            <pc:sldMk cId="1517660251" sldId="337"/>
            <ac:picMk id="6" creationId="{A5EB0469-6BC4-4AF8-9B8C-C157B0E63672}"/>
          </ac:picMkLst>
        </pc:picChg>
        <pc:picChg chg="del mod">
          <ac:chgData name="TZIKAS, STEPHEN A" userId="df8a43ca-de1f-4860-8fdf-dbd825ef6067" providerId="ADAL" clId="{B98FB73B-30C2-4D3F-BB9C-EAE6C3FF209F}" dt="2022-11-25T15:07:33.656" v="1506" actId="21"/>
          <ac:picMkLst>
            <pc:docMk/>
            <pc:sldMk cId="1517660251" sldId="337"/>
            <ac:picMk id="8" creationId="{BC57A2E9-D72C-48BE-9DB8-0A2D9334FB76}"/>
          </ac:picMkLst>
        </pc:picChg>
      </pc:sldChg>
      <pc:sldChg chg="ord">
        <pc:chgData name="TZIKAS, STEPHEN A" userId="df8a43ca-de1f-4860-8fdf-dbd825ef6067" providerId="ADAL" clId="{B98FB73B-30C2-4D3F-BB9C-EAE6C3FF209F}" dt="2022-11-25T14:32:25.952" v="453"/>
        <pc:sldMkLst>
          <pc:docMk/>
          <pc:sldMk cId="469579002" sldId="338"/>
        </pc:sldMkLst>
      </pc:sldChg>
      <pc:sldChg chg="ord">
        <pc:chgData name="TZIKAS, STEPHEN A" userId="df8a43ca-de1f-4860-8fdf-dbd825ef6067" providerId="ADAL" clId="{B98FB73B-30C2-4D3F-BB9C-EAE6C3FF209F}" dt="2022-11-25T14:34:11.382" v="461"/>
        <pc:sldMkLst>
          <pc:docMk/>
          <pc:sldMk cId="1947830197" sldId="339"/>
        </pc:sldMkLst>
      </pc:sldChg>
      <pc:sldChg chg="addSp modSp mod ord">
        <pc:chgData name="TZIKAS, STEPHEN A" userId="df8a43ca-de1f-4860-8fdf-dbd825ef6067" providerId="ADAL" clId="{B98FB73B-30C2-4D3F-BB9C-EAE6C3FF209F}" dt="2022-11-25T14:46:10.427" v="685" actId="1076"/>
        <pc:sldMkLst>
          <pc:docMk/>
          <pc:sldMk cId="620682268" sldId="340"/>
        </pc:sldMkLst>
        <pc:picChg chg="add mod">
          <ac:chgData name="TZIKAS, STEPHEN A" userId="df8a43ca-de1f-4860-8fdf-dbd825ef6067" providerId="ADAL" clId="{B98FB73B-30C2-4D3F-BB9C-EAE6C3FF209F}" dt="2022-11-25T14:46:10.427" v="685" actId="1076"/>
          <ac:picMkLst>
            <pc:docMk/>
            <pc:sldMk cId="620682268" sldId="340"/>
            <ac:picMk id="4" creationId="{7B1B7743-5BCD-A053-513A-BD134363BF90}"/>
          </ac:picMkLst>
        </pc:picChg>
      </pc:sldChg>
      <pc:sldChg chg="ord">
        <pc:chgData name="TZIKAS, STEPHEN A" userId="df8a43ca-de1f-4860-8fdf-dbd825ef6067" providerId="ADAL" clId="{B98FB73B-30C2-4D3F-BB9C-EAE6C3FF209F}" dt="2022-11-25T14:21:00.581" v="357"/>
        <pc:sldMkLst>
          <pc:docMk/>
          <pc:sldMk cId="1022505247" sldId="341"/>
        </pc:sldMkLst>
      </pc:sldChg>
      <pc:sldChg chg="ord">
        <pc:chgData name="TZIKAS, STEPHEN A" userId="df8a43ca-de1f-4860-8fdf-dbd825ef6067" providerId="ADAL" clId="{B98FB73B-30C2-4D3F-BB9C-EAE6C3FF209F}" dt="2022-11-25T14:21:31.870" v="361"/>
        <pc:sldMkLst>
          <pc:docMk/>
          <pc:sldMk cId="1636962311" sldId="342"/>
        </pc:sldMkLst>
      </pc:sldChg>
      <pc:sldChg chg="ord">
        <pc:chgData name="TZIKAS, STEPHEN A" userId="df8a43ca-de1f-4860-8fdf-dbd825ef6067" providerId="ADAL" clId="{B98FB73B-30C2-4D3F-BB9C-EAE6C3FF209F}" dt="2022-11-25T14:22:40.938" v="369"/>
        <pc:sldMkLst>
          <pc:docMk/>
          <pc:sldMk cId="261051126" sldId="343"/>
        </pc:sldMkLst>
      </pc:sldChg>
      <pc:sldChg chg="ord">
        <pc:chgData name="TZIKAS, STEPHEN A" userId="df8a43ca-de1f-4860-8fdf-dbd825ef6067" providerId="ADAL" clId="{B98FB73B-30C2-4D3F-BB9C-EAE6C3FF209F}" dt="2022-11-25T14:23:41.764" v="377"/>
        <pc:sldMkLst>
          <pc:docMk/>
          <pc:sldMk cId="3063873402" sldId="344"/>
        </pc:sldMkLst>
      </pc:sldChg>
      <pc:sldChg chg="ord">
        <pc:chgData name="TZIKAS, STEPHEN A" userId="df8a43ca-de1f-4860-8fdf-dbd825ef6067" providerId="ADAL" clId="{B98FB73B-30C2-4D3F-BB9C-EAE6C3FF209F}" dt="2022-11-25T14:35:01.271" v="467"/>
        <pc:sldMkLst>
          <pc:docMk/>
          <pc:sldMk cId="108056229" sldId="345"/>
        </pc:sldMkLst>
      </pc:sldChg>
      <pc:sldChg chg="addSp modSp mod ord">
        <pc:chgData name="TZIKAS, STEPHEN A" userId="df8a43ca-de1f-4860-8fdf-dbd825ef6067" providerId="ADAL" clId="{B98FB73B-30C2-4D3F-BB9C-EAE6C3FF209F}" dt="2022-11-25T14:48:19.917" v="708"/>
        <pc:sldMkLst>
          <pc:docMk/>
          <pc:sldMk cId="4153351580" sldId="346"/>
        </pc:sldMkLst>
        <pc:spChg chg="mod">
          <ac:chgData name="TZIKAS, STEPHEN A" userId="df8a43ca-de1f-4860-8fdf-dbd825ef6067" providerId="ADAL" clId="{B98FB73B-30C2-4D3F-BB9C-EAE6C3FF209F}" dt="2022-11-25T14:28:22.617" v="413" actId="1076"/>
          <ac:spMkLst>
            <pc:docMk/>
            <pc:sldMk cId="4153351580" sldId="346"/>
            <ac:spMk id="6" creationId="{23576A5E-775D-413E-B94E-87C3E4AC8D86}"/>
          </ac:spMkLst>
        </pc:spChg>
        <pc:picChg chg="add mod">
          <ac:chgData name="TZIKAS, STEPHEN A" userId="df8a43ca-de1f-4860-8fdf-dbd825ef6067" providerId="ADAL" clId="{B98FB73B-30C2-4D3F-BB9C-EAE6C3FF209F}" dt="2022-11-25T14:28:35.457" v="417" actId="1076"/>
          <ac:picMkLst>
            <pc:docMk/>
            <pc:sldMk cId="4153351580" sldId="346"/>
            <ac:picMk id="4" creationId="{39A8613B-42B7-F734-A431-153C1CD10D81}"/>
          </ac:picMkLst>
        </pc:picChg>
      </pc:sldChg>
      <pc:sldChg chg="ord">
        <pc:chgData name="TZIKAS, STEPHEN A" userId="df8a43ca-de1f-4860-8fdf-dbd825ef6067" providerId="ADAL" clId="{B98FB73B-30C2-4D3F-BB9C-EAE6C3FF209F}" dt="2022-11-25T14:48:08.212" v="704"/>
        <pc:sldMkLst>
          <pc:docMk/>
          <pc:sldMk cId="3701684982" sldId="347"/>
        </pc:sldMkLst>
      </pc:sldChg>
      <pc:sldChg chg="modSp mod">
        <pc:chgData name="TZIKAS, STEPHEN A" userId="df8a43ca-de1f-4860-8fdf-dbd825ef6067" providerId="ADAL" clId="{B98FB73B-30C2-4D3F-BB9C-EAE6C3FF209F}" dt="2022-11-25T14:35:53.214" v="520" actId="20577"/>
        <pc:sldMkLst>
          <pc:docMk/>
          <pc:sldMk cId="814638770" sldId="348"/>
        </pc:sldMkLst>
        <pc:spChg chg="mod">
          <ac:chgData name="TZIKAS, STEPHEN A" userId="df8a43ca-de1f-4860-8fdf-dbd825ef6067" providerId="ADAL" clId="{B98FB73B-30C2-4D3F-BB9C-EAE6C3FF209F}" dt="2022-11-25T14:35:53.214" v="520" actId="20577"/>
          <ac:spMkLst>
            <pc:docMk/>
            <pc:sldMk cId="814638770" sldId="348"/>
            <ac:spMk id="2" creationId="{74367486-157D-4D00-B24F-CB1613C4AB99}"/>
          </ac:spMkLst>
        </pc:spChg>
      </pc:sldChg>
      <pc:sldChg chg="modSp mod">
        <pc:chgData name="TZIKAS, STEPHEN A" userId="df8a43ca-de1f-4860-8fdf-dbd825ef6067" providerId="ADAL" clId="{B98FB73B-30C2-4D3F-BB9C-EAE6C3FF209F}" dt="2022-11-25T14:36:02.458" v="535" actId="20577"/>
        <pc:sldMkLst>
          <pc:docMk/>
          <pc:sldMk cId="2883642786" sldId="349"/>
        </pc:sldMkLst>
        <pc:spChg chg="mod">
          <ac:chgData name="TZIKAS, STEPHEN A" userId="df8a43ca-de1f-4860-8fdf-dbd825ef6067" providerId="ADAL" clId="{B98FB73B-30C2-4D3F-BB9C-EAE6C3FF209F}" dt="2022-11-25T14:36:02.458" v="535" actId="20577"/>
          <ac:spMkLst>
            <pc:docMk/>
            <pc:sldMk cId="2883642786" sldId="349"/>
            <ac:spMk id="2" creationId="{74367486-157D-4D00-B24F-CB1613C4AB99}"/>
          </ac:spMkLst>
        </pc:spChg>
      </pc:sldChg>
      <pc:sldChg chg="delSp modSp del mod ord">
        <pc:chgData name="TZIKAS, STEPHEN A" userId="df8a43ca-de1f-4860-8fdf-dbd825ef6067" providerId="ADAL" clId="{B98FB73B-30C2-4D3F-BB9C-EAE6C3FF209F}" dt="2022-11-25T14:42:52.614" v="630" actId="2696"/>
        <pc:sldMkLst>
          <pc:docMk/>
          <pc:sldMk cId="3784333044" sldId="350"/>
        </pc:sldMkLst>
        <pc:spChg chg="del mod">
          <ac:chgData name="TZIKAS, STEPHEN A" userId="df8a43ca-de1f-4860-8fdf-dbd825ef6067" providerId="ADAL" clId="{B98FB73B-30C2-4D3F-BB9C-EAE6C3FF209F}" dt="2022-11-25T14:42:32.110" v="625" actId="21"/>
          <ac:spMkLst>
            <pc:docMk/>
            <pc:sldMk cId="3784333044" sldId="350"/>
            <ac:spMk id="6" creationId="{FB78BC98-C5B4-4CBA-A40C-F41AD45CABD4}"/>
          </ac:spMkLst>
        </pc:spChg>
      </pc:sldChg>
      <pc:sldChg chg="addSp delSp modSp del mod ord">
        <pc:chgData name="TZIKAS, STEPHEN A" userId="df8a43ca-de1f-4860-8fdf-dbd825ef6067" providerId="ADAL" clId="{B98FB73B-30C2-4D3F-BB9C-EAE6C3FF209F}" dt="2022-11-25T14:57:37.595" v="1112" actId="2696"/>
        <pc:sldMkLst>
          <pc:docMk/>
          <pc:sldMk cId="482569837" sldId="351"/>
        </pc:sldMkLst>
        <pc:spChg chg="mod">
          <ac:chgData name="TZIKAS, STEPHEN A" userId="df8a43ca-de1f-4860-8fdf-dbd825ef6067" providerId="ADAL" clId="{B98FB73B-30C2-4D3F-BB9C-EAE6C3FF209F}" dt="2022-11-25T14:43:22.641" v="640" actId="20577"/>
          <ac:spMkLst>
            <pc:docMk/>
            <pc:sldMk cId="482569837" sldId="351"/>
            <ac:spMk id="2" creationId="{74367486-157D-4D00-B24F-CB1613C4AB99}"/>
          </ac:spMkLst>
        </pc:spChg>
        <pc:spChg chg="add del mod">
          <ac:chgData name="TZIKAS, STEPHEN A" userId="df8a43ca-de1f-4860-8fdf-dbd825ef6067" providerId="ADAL" clId="{B98FB73B-30C2-4D3F-BB9C-EAE6C3FF209F}" dt="2022-11-25T14:57:11.563" v="1108"/>
          <ac:spMkLst>
            <pc:docMk/>
            <pc:sldMk cId="482569837" sldId="351"/>
            <ac:spMk id="4" creationId="{8D5630E2-55D3-F66B-D4C4-9F68BE40B136}"/>
          </ac:spMkLst>
        </pc:spChg>
        <pc:picChg chg="del mod">
          <ac:chgData name="TZIKAS, STEPHEN A" userId="df8a43ca-de1f-4860-8fdf-dbd825ef6067" providerId="ADAL" clId="{B98FB73B-30C2-4D3F-BB9C-EAE6C3FF209F}" dt="2022-11-25T14:54:04.355" v="880" actId="478"/>
          <ac:picMkLst>
            <pc:docMk/>
            <pc:sldMk cId="482569837" sldId="351"/>
            <ac:picMk id="6" creationId="{72437D61-AD60-4D50-936D-12698BE5517C}"/>
          </ac:picMkLst>
        </pc:picChg>
        <pc:picChg chg="del mod">
          <ac:chgData name="TZIKAS, STEPHEN A" userId="df8a43ca-de1f-4860-8fdf-dbd825ef6067" providerId="ADAL" clId="{B98FB73B-30C2-4D3F-BB9C-EAE6C3FF209F}" dt="2022-11-25T14:55:32.978" v="998" actId="478"/>
          <ac:picMkLst>
            <pc:docMk/>
            <pc:sldMk cId="482569837" sldId="351"/>
            <ac:picMk id="8" creationId="{64C78788-1CEF-4A35-B3F2-6DAF6609CF7B}"/>
          </ac:picMkLst>
        </pc:picChg>
        <pc:picChg chg="del mod">
          <ac:chgData name="TZIKAS, STEPHEN A" userId="df8a43ca-de1f-4860-8fdf-dbd825ef6067" providerId="ADAL" clId="{B98FB73B-30C2-4D3F-BB9C-EAE6C3FF209F}" dt="2022-11-25T14:56:57.506" v="1105" actId="478"/>
          <ac:picMkLst>
            <pc:docMk/>
            <pc:sldMk cId="482569837" sldId="351"/>
            <ac:picMk id="10" creationId="{ACA23CA6-281B-4E88-9BED-E3F237FAFAB8}"/>
          </ac:picMkLst>
        </pc:picChg>
      </pc:sldChg>
      <pc:sldChg chg="addSp delSp modSp del mod ord">
        <pc:chgData name="TZIKAS, STEPHEN A" userId="df8a43ca-de1f-4860-8fdf-dbd825ef6067" providerId="ADAL" clId="{B98FB73B-30C2-4D3F-BB9C-EAE6C3FF209F}" dt="2022-11-25T14:58:55.424" v="1125" actId="2696"/>
        <pc:sldMkLst>
          <pc:docMk/>
          <pc:sldMk cId="2759134118" sldId="352"/>
        </pc:sldMkLst>
        <pc:spChg chg="mod">
          <ac:chgData name="TZIKAS, STEPHEN A" userId="df8a43ca-de1f-4860-8fdf-dbd825ef6067" providerId="ADAL" clId="{B98FB73B-30C2-4D3F-BB9C-EAE6C3FF209F}" dt="2022-11-25T14:40:56.492" v="610" actId="20577"/>
          <ac:spMkLst>
            <pc:docMk/>
            <pc:sldMk cId="2759134118" sldId="352"/>
            <ac:spMk id="2" creationId="{74367486-157D-4D00-B24F-CB1613C4AB99}"/>
          </ac:spMkLst>
        </pc:spChg>
        <pc:spChg chg="del mod">
          <ac:chgData name="TZIKAS, STEPHEN A" userId="df8a43ca-de1f-4860-8fdf-dbd825ef6067" providerId="ADAL" clId="{B98FB73B-30C2-4D3F-BB9C-EAE6C3FF209F}" dt="2022-11-25T14:58:30.697" v="1120"/>
          <ac:spMkLst>
            <pc:docMk/>
            <pc:sldMk cId="2759134118" sldId="352"/>
            <ac:spMk id="6" creationId="{70193ED5-9278-46AB-B377-8B3E5EAEC135}"/>
          </ac:spMkLst>
        </pc:spChg>
        <pc:picChg chg="add del mod">
          <ac:chgData name="TZIKAS, STEPHEN A" userId="df8a43ca-de1f-4860-8fdf-dbd825ef6067" providerId="ADAL" clId="{B98FB73B-30C2-4D3F-BB9C-EAE6C3FF209F}" dt="2022-11-25T14:58:23.895" v="1115" actId="478"/>
          <ac:picMkLst>
            <pc:docMk/>
            <pc:sldMk cId="2759134118" sldId="352"/>
            <ac:picMk id="4" creationId="{BA95767C-1F36-5F92-811E-D9B1CF8FD711}"/>
          </ac:picMkLst>
        </pc:picChg>
        <pc:picChg chg="del mod">
          <ac:chgData name="TZIKAS, STEPHEN A" userId="df8a43ca-de1f-4860-8fdf-dbd825ef6067" providerId="ADAL" clId="{B98FB73B-30C2-4D3F-BB9C-EAE6C3FF209F}" dt="2022-11-25T14:58:24.687" v="1116" actId="478"/>
          <ac:picMkLst>
            <pc:docMk/>
            <pc:sldMk cId="2759134118" sldId="352"/>
            <ac:picMk id="8" creationId="{474C9AD3-D373-41D8-A254-8BE5FEEF3514}"/>
          </ac:picMkLst>
        </pc:picChg>
        <pc:picChg chg="del">
          <ac:chgData name="TZIKAS, STEPHEN A" userId="df8a43ca-de1f-4860-8fdf-dbd825ef6067" providerId="ADAL" clId="{B98FB73B-30C2-4D3F-BB9C-EAE6C3FF209F}" dt="2022-11-25T14:58:25.452" v="1117" actId="478"/>
          <ac:picMkLst>
            <pc:docMk/>
            <pc:sldMk cId="2759134118" sldId="352"/>
            <ac:picMk id="10" creationId="{EB098C45-8208-4EED-98E9-F45866A1A1F5}"/>
          </ac:picMkLst>
        </pc:picChg>
      </pc:sldChg>
      <pc:sldChg chg="delSp modSp del mod ord">
        <pc:chgData name="TZIKAS, STEPHEN A" userId="df8a43ca-de1f-4860-8fdf-dbd825ef6067" providerId="ADAL" clId="{B98FB73B-30C2-4D3F-BB9C-EAE6C3FF209F}" dt="2022-11-25T14:42:57.479" v="631" actId="2696"/>
        <pc:sldMkLst>
          <pc:docMk/>
          <pc:sldMk cId="1438655692" sldId="353"/>
        </pc:sldMkLst>
        <pc:picChg chg="del mod">
          <ac:chgData name="TZIKAS, STEPHEN A" userId="df8a43ca-de1f-4860-8fdf-dbd825ef6067" providerId="ADAL" clId="{B98FB73B-30C2-4D3F-BB9C-EAE6C3FF209F}" dt="2022-11-25T14:40:43.469" v="600" actId="21"/>
          <ac:picMkLst>
            <pc:docMk/>
            <pc:sldMk cId="1438655692" sldId="353"/>
            <ac:picMk id="6" creationId="{9F3A1C15-9AA8-48E1-8DB5-BEE929BFD746}"/>
          </ac:picMkLst>
        </pc:picChg>
      </pc:sldChg>
      <pc:sldChg chg="addSp delSp modSp del mod ord">
        <pc:chgData name="TZIKAS, STEPHEN A" userId="df8a43ca-de1f-4860-8fdf-dbd825ef6067" providerId="ADAL" clId="{B98FB73B-30C2-4D3F-BB9C-EAE6C3FF209F}" dt="2022-11-25T15:01:22.633" v="1303" actId="2696"/>
        <pc:sldMkLst>
          <pc:docMk/>
          <pc:sldMk cId="4276221307" sldId="354"/>
        </pc:sldMkLst>
        <pc:spChg chg="mod">
          <ac:chgData name="TZIKAS, STEPHEN A" userId="df8a43ca-de1f-4860-8fdf-dbd825ef6067" providerId="ADAL" clId="{B98FB73B-30C2-4D3F-BB9C-EAE6C3FF209F}" dt="2022-11-25T14:40:10.454" v="594" actId="20577"/>
          <ac:spMkLst>
            <pc:docMk/>
            <pc:sldMk cId="4276221307" sldId="354"/>
            <ac:spMk id="2" creationId="{74367486-157D-4D00-B24F-CB1613C4AB99}"/>
          </ac:spMkLst>
        </pc:spChg>
        <pc:spChg chg="add del mod">
          <ac:chgData name="TZIKAS, STEPHEN A" userId="df8a43ca-de1f-4860-8fdf-dbd825ef6067" providerId="ADAL" clId="{B98FB73B-30C2-4D3F-BB9C-EAE6C3FF209F}" dt="2022-11-25T15:00:57.735" v="1299"/>
          <ac:spMkLst>
            <pc:docMk/>
            <pc:sldMk cId="4276221307" sldId="354"/>
            <ac:spMk id="4" creationId="{D15914A6-5239-459A-15E5-DA4B60C21BAA}"/>
          </ac:spMkLst>
        </pc:spChg>
        <pc:picChg chg="mod">
          <ac:chgData name="TZIKAS, STEPHEN A" userId="df8a43ca-de1f-4860-8fdf-dbd825ef6067" providerId="ADAL" clId="{B98FB73B-30C2-4D3F-BB9C-EAE6C3FF209F}" dt="2022-11-25T15:00:53.358" v="1296" actId="1076"/>
          <ac:picMkLst>
            <pc:docMk/>
            <pc:sldMk cId="4276221307" sldId="354"/>
            <ac:picMk id="6" creationId="{7C637628-8209-4FCC-B359-B90412802EFD}"/>
          </ac:picMkLst>
        </pc:picChg>
      </pc:sldChg>
      <pc:sldChg chg="delSp modSp del mod">
        <pc:chgData name="TZIKAS, STEPHEN A" userId="df8a43ca-de1f-4860-8fdf-dbd825ef6067" providerId="ADAL" clId="{B98FB73B-30C2-4D3F-BB9C-EAE6C3FF209F}" dt="2022-11-25T14:46:20.056" v="686" actId="2696"/>
        <pc:sldMkLst>
          <pc:docMk/>
          <pc:sldMk cId="3512316750" sldId="355"/>
        </pc:sldMkLst>
        <pc:picChg chg="del mod">
          <ac:chgData name="TZIKAS, STEPHEN A" userId="df8a43ca-de1f-4860-8fdf-dbd825ef6067" providerId="ADAL" clId="{B98FB73B-30C2-4D3F-BB9C-EAE6C3FF209F}" dt="2022-11-25T14:45:57.812" v="683" actId="21"/>
          <ac:picMkLst>
            <pc:docMk/>
            <pc:sldMk cId="3512316750" sldId="355"/>
            <ac:picMk id="6" creationId="{31A5C735-8CBE-4349-A70A-05DB2288712A}"/>
          </ac:picMkLst>
        </pc:picChg>
      </pc:sldChg>
      <pc:sldChg chg="modSp mod ord">
        <pc:chgData name="TZIKAS, STEPHEN A" userId="df8a43ca-de1f-4860-8fdf-dbd825ef6067" providerId="ADAL" clId="{B98FB73B-30C2-4D3F-BB9C-EAE6C3FF209F}" dt="2022-11-25T14:49:03.760" v="726" actId="20577"/>
        <pc:sldMkLst>
          <pc:docMk/>
          <pc:sldMk cId="2579453036" sldId="356"/>
        </pc:sldMkLst>
        <pc:spChg chg="mod">
          <ac:chgData name="TZIKAS, STEPHEN A" userId="df8a43ca-de1f-4860-8fdf-dbd825ef6067" providerId="ADAL" clId="{B98FB73B-30C2-4D3F-BB9C-EAE6C3FF209F}" dt="2022-11-25T14:49:03.760" v="726" actId="20577"/>
          <ac:spMkLst>
            <pc:docMk/>
            <pc:sldMk cId="2579453036" sldId="356"/>
            <ac:spMk id="2" creationId="{74367486-157D-4D00-B24F-CB1613C4AB99}"/>
          </ac:spMkLst>
        </pc:spChg>
      </pc:sldChg>
      <pc:sldChg chg="addSp modSp mod ord">
        <pc:chgData name="TZIKAS, STEPHEN A" userId="df8a43ca-de1f-4860-8fdf-dbd825ef6067" providerId="ADAL" clId="{B98FB73B-30C2-4D3F-BB9C-EAE6C3FF209F}" dt="2022-11-25T15:09:01.678" v="1529" actId="1076"/>
        <pc:sldMkLst>
          <pc:docMk/>
          <pc:sldMk cId="4201824415" sldId="357"/>
        </pc:sldMkLst>
        <pc:spChg chg="mod">
          <ac:chgData name="TZIKAS, STEPHEN A" userId="df8a43ca-de1f-4860-8fdf-dbd825ef6067" providerId="ADAL" clId="{B98FB73B-30C2-4D3F-BB9C-EAE6C3FF209F}" dt="2022-11-25T14:49:29.226" v="738" actId="20577"/>
          <ac:spMkLst>
            <pc:docMk/>
            <pc:sldMk cId="4201824415" sldId="357"/>
            <ac:spMk id="2" creationId="{74367486-157D-4D00-B24F-CB1613C4AB99}"/>
          </ac:spMkLst>
        </pc:spChg>
        <pc:spChg chg="add mod">
          <ac:chgData name="TZIKAS, STEPHEN A" userId="df8a43ca-de1f-4860-8fdf-dbd825ef6067" providerId="ADAL" clId="{B98FB73B-30C2-4D3F-BB9C-EAE6C3FF209F}" dt="2022-11-25T15:09:01.678" v="1529" actId="1076"/>
          <ac:spMkLst>
            <pc:docMk/>
            <pc:sldMk cId="4201824415" sldId="357"/>
            <ac:spMk id="8" creationId="{9B9DDDE3-B089-1A9C-DD9B-A3351AC3646E}"/>
          </ac:spMkLst>
        </pc:spChg>
        <pc:picChg chg="add mod">
          <ac:chgData name="TZIKAS, STEPHEN A" userId="df8a43ca-de1f-4860-8fdf-dbd825ef6067" providerId="ADAL" clId="{B98FB73B-30C2-4D3F-BB9C-EAE6C3FF209F}" dt="2022-11-25T15:08:42.783" v="1524" actId="1076"/>
          <ac:picMkLst>
            <pc:docMk/>
            <pc:sldMk cId="4201824415" sldId="357"/>
            <ac:picMk id="4" creationId="{75DBC0FC-6B50-5FDC-0B44-BC9BCCD1431B}"/>
          </ac:picMkLst>
        </pc:picChg>
        <pc:picChg chg="mod">
          <ac:chgData name="TZIKAS, STEPHEN A" userId="df8a43ca-de1f-4860-8fdf-dbd825ef6067" providerId="ADAL" clId="{B98FB73B-30C2-4D3F-BB9C-EAE6C3FF209F}" dt="2022-11-25T15:08:28.197" v="1521" actId="1076"/>
          <ac:picMkLst>
            <pc:docMk/>
            <pc:sldMk cId="4201824415" sldId="357"/>
            <ac:picMk id="6" creationId="{D894A4AA-66DC-4A72-9166-0CADE0EAC901}"/>
          </ac:picMkLst>
        </pc:picChg>
      </pc:sldChg>
      <pc:sldChg chg="modSp mod ord">
        <pc:chgData name="TZIKAS, STEPHEN A" userId="df8a43ca-de1f-4860-8fdf-dbd825ef6067" providerId="ADAL" clId="{B98FB73B-30C2-4D3F-BB9C-EAE6C3FF209F}" dt="2022-11-25T14:49:15.042" v="730" actId="20577"/>
        <pc:sldMkLst>
          <pc:docMk/>
          <pc:sldMk cId="4092939786" sldId="358"/>
        </pc:sldMkLst>
        <pc:spChg chg="mod">
          <ac:chgData name="TZIKAS, STEPHEN A" userId="df8a43ca-de1f-4860-8fdf-dbd825ef6067" providerId="ADAL" clId="{B98FB73B-30C2-4D3F-BB9C-EAE6C3FF209F}" dt="2022-11-25T14:49:15.042" v="730" actId="20577"/>
          <ac:spMkLst>
            <pc:docMk/>
            <pc:sldMk cId="4092939786" sldId="358"/>
            <ac:spMk id="2" creationId="{74367486-157D-4D00-B24F-CB1613C4AB99}"/>
          </ac:spMkLst>
        </pc:spChg>
      </pc:sldChg>
      <pc:sldChg chg="delSp modSp del mod ord">
        <pc:chgData name="TZIKAS, STEPHEN A" userId="df8a43ca-de1f-4860-8fdf-dbd825ef6067" providerId="ADAL" clId="{B98FB73B-30C2-4D3F-BB9C-EAE6C3FF209F}" dt="2022-11-25T15:03:11.978" v="1339" actId="2696"/>
        <pc:sldMkLst>
          <pc:docMk/>
          <pc:sldMk cId="1847793053" sldId="359"/>
        </pc:sldMkLst>
        <pc:spChg chg="mod">
          <ac:chgData name="TZIKAS, STEPHEN A" userId="df8a43ca-de1f-4860-8fdf-dbd825ef6067" providerId="ADAL" clId="{B98FB73B-30C2-4D3F-BB9C-EAE6C3FF209F}" dt="2022-11-25T14:38:25.217" v="565" actId="20577"/>
          <ac:spMkLst>
            <pc:docMk/>
            <pc:sldMk cId="1847793053" sldId="359"/>
            <ac:spMk id="2" creationId="{74367486-157D-4D00-B24F-CB1613C4AB99}"/>
          </ac:spMkLst>
        </pc:spChg>
        <pc:spChg chg="del mod">
          <ac:chgData name="TZIKAS, STEPHEN A" userId="df8a43ca-de1f-4860-8fdf-dbd825ef6067" providerId="ADAL" clId="{B98FB73B-30C2-4D3F-BB9C-EAE6C3FF209F}" dt="2022-11-25T15:01:49.931" v="1312"/>
          <ac:spMkLst>
            <pc:docMk/>
            <pc:sldMk cId="1847793053" sldId="359"/>
            <ac:spMk id="6" creationId="{841F9E19-7BE1-4571-849B-2427179BF1CD}"/>
          </ac:spMkLst>
        </pc:spChg>
        <pc:spChg chg="del mod">
          <ac:chgData name="TZIKAS, STEPHEN A" userId="df8a43ca-de1f-4860-8fdf-dbd825ef6067" providerId="ADAL" clId="{B98FB73B-30C2-4D3F-BB9C-EAE6C3FF209F}" dt="2022-11-25T15:02:07.758" v="1319"/>
          <ac:spMkLst>
            <pc:docMk/>
            <pc:sldMk cId="1847793053" sldId="359"/>
            <ac:spMk id="8" creationId="{AF6D1629-0BDD-4780-8DDA-A1A46F56636A}"/>
          </ac:spMkLst>
        </pc:spChg>
        <pc:spChg chg="del mod">
          <ac:chgData name="TZIKAS, STEPHEN A" userId="df8a43ca-de1f-4860-8fdf-dbd825ef6067" providerId="ADAL" clId="{B98FB73B-30C2-4D3F-BB9C-EAE6C3FF209F}" dt="2022-11-25T15:02:31.586" v="1325"/>
          <ac:spMkLst>
            <pc:docMk/>
            <pc:sldMk cId="1847793053" sldId="359"/>
            <ac:spMk id="10" creationId="{6FC7AE3D-C415-4F57-9C89-AA2E1D5D71DC}"/>
          </ac:spMkLst>
        </pc:spChg>
        <pc:spChg chg="del mod">
          <ac:chgData name="TZIKAS, STEPHEN A" userId="df8a43ca-de1f-4860-8fdf-dbd825ef6067" providerId="ADAL" clId="{B98FB73B-30C2-4D3F-BB9C-EAE6C3FF209F}" dt="2022-11-25T15:02:48.120" v="1332"/>
          <ac:spMkLst>
            <pc:docMk/>
            <pc:sldMk cId="1847793053" sldId="359"/>
            <ac:spMk id="12" creationId="{C98AFB53-257D-4018-AFD0-557E36580D1E}"/>
          </ac:spMkLst>
        </pc:spChg>
      </pc:sldChg>
      <pc:sldChg chg="ord">
        <pc:chgData name="TZIKAS, STEPHEN A" userId="df8a43ca-de1f-4860-8fdf-dbd825ef6067" providerId="ADAL" clId="{B98FB73B-30C2-4D3F-BB9C-EAE6C3FF209F}" dt="2022-11-25T14:37:51.924" v="552"/>
        <pc:sldMkLst>
          <pc:docMk/>
          <pc:sldMk cId="189357866" sldId="3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C6D914-14EF-49C3-AA45-EA3297BA6AB3}" type="datetimeFigureOut">
              <a:rPr lang="en-US" smtClean="0"/>
              <a:t>4/3/2023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A44E71-4314-41E1-8BD1-298D4B6389D5}" type="slidenum">
              <a:rPr lang="en-US" smtClean="0"/>
              <a:t>‹#›</a:t>
            </a:fld>
            <a:endParaRPr lang="en-US"/>
          </a:p>
        </p:txBody>
      </p:sp>
    </p:spTree>
    <p:extLst>
      <p:ext uri="{BB962C8B-B14F-4D97-AF65-F5344CB8AC3E}">
        <p14:creationId xmlns:p14="http://schemas.microsoft.com/office/powerpoint/2010/main" val="305108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1</a:t>
            </a:fld>
            <a:endParaRPr lang="en-US"/>
          </a:p>
        </p:txBody>
      </p:sp>
    </p:spTree>
    <p:extLst>
      <p:ext uri="{BB962C8B-B14F-4D97-AF65-F5344CB8AC3E}">
        <p14:creationId xmlns:p14="http://schemas.microsoft.com/office/powerpoint/2010/main" val="4798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2</a:t>
            </a:fld>
            <a:endParaRPr lang="en-US"/>
          </a:p>
        </p:txBody>
      </p:sp>
    </p:spTree>
    <p:extLst>
      <p:ext uri="{BB962C8B-B14F-4D97-AF65-F5344CB8AC3E}">
        <p14:creationId xmlns:p14="http://schemas.microsoft.com/office/powerpoint/2010/main" val="270312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CEDDA-B189-4775-9BB3-04A4ECD18EC3}" type="slidenum">
              <a:rPr lang="en-US" smtClean="0"/>
              <a:t>3</a:t>
            </a:fld>
            <a:endParaRPr lang="en-US"/>
          </a:p>
        </p:txBody>
      </p:sp>
    </p:spTree>
    <p:extLst>
      <p:ext uri="{BB962C8B-B14F-4D97-AF65-F5344CB8AC3E}">
        <p14:creationId xmlns:p14="http://schemas.microsoft.com/office/powerpoint/2010/main" val="288508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6DE1C9-760F-4EA0-9655-25BDED5CD40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84501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40845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52660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E1C9-760F-4EA0-9655-25BDED5CD40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75603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DE1C9-760F-4EA0-9655-25BDED5CD40F}"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76433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DE1C9-760F-4EA0-9655-25BDED5CD40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1278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DE1C9-760F-4EA0-9655-25BDED5CD40F}"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91439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DE1C9-760F-4EA0-9655-25BDED5CD40F}"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232565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DE1C9-760F-4EA0-9655-25BDED5CD40F}"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50385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07982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6DE1C9-760F-4EA0-9655-25BDED5CD40F}"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79B17-5477-42C2-BA87-43B83D0B0157}" type="slidenum">
              <a:rPr lang="en-US" smtClean="0"/>
              <a:t>‹#›</a:t>
            </a:fld>
            <a:endParaRPr lang="en-US"/>
          </a:p>
        </p:txBody>
      </p:sp>
    </p:spTree>
    <p:extLst>
      <p:ext uri="{BB962C8B-B14F-4D97-AF65-F5344CB8AC3E}">
        <p14:creationId xmlns:p14="http://schemas.microsoft.com/office/powerpoint/2010/main" val="39281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DE1C9-760F-4EA0-9655-25BDED5CD40F}" type="datetimeFigureOut">
              <a:rPr lang="en-US" smtClean="0"/>
              <a:t>4/3/2023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79B17-5477-42C2-BA87-43B83D0B0157}" type="slidenum">
              <a:rPr lang="en-US" smtClean="0"/>
              <a:t>‹#›</a:t>
            </a:fld>
            <a:endParaRPr lang="en-US"/>
          </a:p>
        </p:txBody>
      </p:sp>
    </p:spTree>
    <p:extLst>
      <p:ext uri="{BB962C8B-B14F-4D97-AF65-F5344CB8AC3E}">
        <p14:creationId xmlns:p14="http://schemas.microsoft.com/office/powerpoint/2010/main" val="333810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pulsarsearchcollaboratory.com/week-2-dispersion-measure/"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vimeo.com/241579444" TargetMode="External"/><Relationship Id="rId4" Type="http://schemas.openxmlformats.org/officeDocument/2006/relationships/hyperlink" Target="https://vimeo.com/241939467"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ciprofiles.com/profile/1065897"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mdpi.com/1424-8220/21/1/51/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hU-nNiAgtI"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tnf.csiro.au/research/pulsar/psrca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atnf.csiro.au/research/pulsar/psrcat/psrcat_help.html"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png"/><Relationship Id="rId9" Type="http://schemas.openxmlformats.org/officeDocument/2006/relationships/image" Target="../media/image35.gif"/></Relationships>
</file>

<file path=ppt/slides/_rels/slide2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hyperlink" Target="http://www.gb.nrao.edu/20m/psr20m_advice.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astronomy.swin.edu.au/cosmos/p/pulsar+dispersion+measure" TargetMode="External"/><Relationship Id="rId4" Type="http://schemas.openxmlformats.org/officeDocument/2006/relationships/hyperlink" Target="https://www.physics.mcgill.ca/~rlynch/Outreach/PSC_search_guide.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hyperlink" Target="https://www.nature.com/articles/269126a0#auth-E__B_-CADY" TargetMode="External"/><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gif"/><Relationship Id="rId5" Type="http://schemas.openxmlformats.org/officeDocument/2006/relationships/hyperlink" Target="https://www.nature.com/" TargetMode="External"/><Relationship Id="rId4" Type="http://schemas.openxmlformats.org/officeDocument/2006/relationships/hyperlink" Target="https://www.nature.com/articles/269126a0#auth-R__T_-RITCHINGS" TargetMode="External"/><Relationship Id="rId9" Type="http://schemas.openxmlformats.org/officeDocument/2006/relationships/hyperlink" Target="https://doi.org/10.1093/mnras/181.4.76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Tzikas@alum.rpi.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stephentzikas@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05" y="182881"/>
            <a:ext cx="11768447" cy="1611086"/>
          </a:xfrm>
        </p:spPr>
        <p:txBody>
          <a:bodyPr>
            <a:noAutofit/>
          </a:bodyPr>
          <a:lstStyle/>
          <a:p>
            <a:r>
              <a:rPr lang="en-US" sz="5400" dirty="0"/>
              <a:t>SARA Conference 2023</a:t>
            </a:r>
            <a:br>
              <a:rPr lang="en-US" sz="4000" dirty="0"/>
            </a:br>
            <a:r>
              <a:rPr lang="en-US" sz="3200" dirty="0"/>
              <a:t>Inter-Stellar Medium (ISM): </a:t>
            </a:r>
            <a:r>
              <a:rPr lang="en-US" sz="3200"/>
              <a:t>Dispersion Measure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242" y="1857740"/>
            <a:ext cx="5298098" cy="4468451"/>
          </a:xfrm>
          <a:prstGeom prst="rect">
            <a:avLst/>
          </a:prstGeom>
        </p:spPr>
      </p:pic>
    </p:spTree>
    <p:extLst>
      <p:ext uri="{BB962C8B-B14F-4D97-AF65-F5344CB8AC3E}">
        <p14:creationId xmlns:p14="http://schemas.microsoft.com/office/powerpoint/2010/main" val="109771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293" y="1382286"/>
            <a:ext cx="9083413" cy="4093428"/>
          </a:xfrm>
          <a:prstGeom prst="rect">
            <a:avLst/>
          </a:prstGeom>
        </p:spPr>
        <p:txBody>
          <a:bodyPr wrap="square">
            <a:spAutoFit/>
          </a:bodyPr>
          <a:lstStyle/>
          <a:p>
            <a:r>
              <a:rPr lang="en-US" sz="2000" b="1" dirty="0"/>
              <a:t>Dispersion Measure Panel</a:t>
            </a:r>
          </a:p>
          <a:p>
            <a:endParaRPr lang="en-US" sz="2000" dirty="0"/>
          </a:p>
          <a:p>
            <a:r>
              <a:rPr lang="en-US" sz="2000" dirty="0"/>
              <a:t>In this figure, the x-axis is labeled as “DM”, and the y-axis as “Reduced χ2”.  The DM tells us something about the space between Earth and the pulsar. Space is ﬁlled with many things. One of the things are electrons. These electrons disperse the pulsar’s signal, causing lower observing frequencies to arrive later than higher observing frequencies. The electrons can also scatter the signal in much the same way smoke scatters visible light. </a:t>
            </a:r>
          </a:p>
          <a:p>
            <a:endParaRPr lang="en-US" sz="2000" dirty="0"/>
          </a:p>
          <a:p>
            <a:r>
              <a:rPr lang="en-US" sz="2000" dirty="0"/>
              <a:t>The symbol “χ” is the Greek letter “X”. The Reduced χ2 is a statistical value that indicates how well a model agrees with some actual data. A large value of Reduced χ2 means that the model and data are not in good agreement, and a Reduced χ2 of one means that they are.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580515" y="358988"/>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10</a:t>
            </a:fld>
            <a:endParaRPr lang="en-US"/>
          </a:p>
        </p:txBody>
      </p:sp>
      <p:sp>
        <p:nvSpPr>
          <p:cNvPr id="8" name="TextBox 7">
            <a:extLst>
              <a:ext uri="{FF2B5EF4-FFF2-40B4-BE49-F238E27FC236}">
                <a16:creationId xmlns:a16="http://schemas.microsoft.com/office/drawing/2014/main" id="{D0DE0E1A-77CC-40B7-ABED-E1A074A356C8}"/>
              </a:ext>
            </a:extLst>
          </p:cNvPr>
          <p:cNvSpPr txBox="1"/>
          <p:nvPr/>
        </p:nvSpPr>
        <p:spPr>
          <a:xfrm>
            <a:off x="4448262" y="5372106"/>
            <a:ext cx="6094602" cy="984244"/>
          </a:xfrm>
          <a:prstGeom prst="rect">
            <a:avLst/>
          </a:prstGeom>
          <a:noFill/>
        </p:spPr>
        <p:txBody>
          <a:bodyPr wrap="square">
            <a:spAutoFit/>
          </a:bodyPr>
          <a:lstStyle/>
          <a:p>
            <a:pPr marL="0" marR="0">
              <a:lnSpc>
                <a:spcPct val="107000"/>
              </a:lnSpc>
              <a:spcBef>
                <a:spcPts val="0"/>
              </a:spcBef>
              <a:spcAft>
                <a:spcPts val="0"/>
              </a:spcAft>
            </a:pPr>
            <a:r>
              <a:rPr lang="en-US" sz="1400" dirty="0">
                <a:effectLst/>
                <a:latin typeface="Times New Roman" panose="02020603050405020304" pitchFamily="18" charset="0"/>
                <a:ea typeface="Yu Mincho" panose="02020400000000000000" pitchFamily="18" charset="-128"/>
                <a:cs typeface="Times New Roman" panose="02020603050405020304" pitchFamily="18" charset="0"/>
              </a:rPr>
              <a:t>Helpful links:</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1400" dirty="0">
                <a:effectLst/>
                <a:latin typeface="Times New Roman" panose="02020603050405020304" pitchFamily="18" charset="0"/>
                <a:ea typeface="Yu Mincho" panose="02020400000000000000" pitchFamily="18" charset="-128"/>
                <a:cs typeface="Times New Roman" panose="02020603050405020304" pitchFamily="18" charset="0"/>
              </a:rPr>
              <a:t>Pulsar </a:t>
            </a:r>
            <a:r>
              <a:rPr lang="en-US" sz="1400" u="sng" dirty="0">
                <a:solidFill>
                  <a:srgbClr val="0563C1"/>
                </a:solidFill>
                <a:effectLst/>
                <a:latin typeface="Times New Roman" panose="02020603050405020304" pitchFamily="18" charset="0"/>
                <a:ea typeface="Yu Mincho" panose="02020400000000000000" pitchFamily="18" charset="-128"/>
                <a:cs typeface="Times New Roman" panose="02020603050405020304" pitchFamily="18" charset="0"/>
                <a:hlinkClick r:id="rId3"/>
              </a:rPr>
              <a:t>http://pulsarsearchcollaboratory.com/week-2-dispersion-measure/</a:t>
            </a:r>
            <a:endParaRPr lang="en-US" sz="1400" dirty="0">
              <a:effectLst/>
              <a:latin typeface="Calibri" panose="020F0502020204030204" pitchFamily="34" charset="0"/>
              <a:ea typeface="Yu Mincho" panose="02020400000000000000" pitchFamily="18" charset="-128"/>
              <a:cs typeface="Times New Roman" panose="02020603050405020304" pitchFamily="18" charset="0"/>
            </a:endParaRPr>
          </a:p>
          <a:p>
            <a:r>
              <a:rPr lang="en-US" sz="1400" dirty="0">
                <a:solidFill>
                  <a:srgbClr val="0F2637"/>
                </a:solidFill>
                <a:effectLst/>
                <a:latin typeface="Times New Roman" panose="02020603050405020304" pitchFamily="18" charset="0"/>
                <a:ea typeface="Times New Roman" panose="02020603050405020304" pitchFamily="18" charset="0"/>
              </a:rPr>
              <a:t>DM Lecture 1 (direct video link: </a:t>
            </a:r>
            <a:r>
              <a:rPr lang="en-US" sz="1400" u="none" strike="noStrike" dirty="0">
                <a:solidFill>
                  <a:srgbClr val="BC360A"/>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https://vimeo.com/241939467</a:t>
            </a:r>
            <a:r>
              <a:rPr lang="en-US" sz="1400" dirty="0">
                <a:solidFill>
                  <a:srgbClr val="0F2637"/>
                </a:solidFill>
                <a:effectLst/>
                <a:latin typeface="Times New Roman" panose="02020603050405020304" pitchFamily="18" charset="0"/>
                <a:ea typeface="Times New Roman" panose="02020603050405020304" pitchFamily="18" charset="0"/>
              </a:rPr>
              <a:t>)</a:t>
            </a:r>
            <a:br>
              <a:rPr lang="en-US" sz="1400" dirty="0">
                <a:solidFill>
                  <a:srgbClr val="0F2637"/>
                </a:solidFill>
                <a:effectLst/>
                <a:latin typeface="Times New Roman" panose="02020603050405020304" pitchFamily="18" charset="0"/>
                <a:ea typeface="Times New Roman" panose="02020603050405020304" pitchFamily="18" charset="0"/>
              </a:rPr>
            </a:br>
            <a:r>
              <a:rPr lang="en-US" sz="1400" dirty="0">
                <a:solidFill>
                  <a:srgbClr val="0F2637"/>
                </a:solidFill>
                <a:effectLst/>
                <a:latin typeface="Times New Roman" panose="02020603050405020304" pitchFamily="18" charset="0"/>
                <a:ea typeface="Times New Roman" panose="02020603050405020304" pitchFamily="18" charset="0"/>
              </a:rPr>
              <a:t>DM Lecture 2 (Direct video link: </a:t>
            </a:r>
            <a:r>
              <a:rPr lang="en-US" sz="1400" u="none" strike="noStrike" dirty="0">
                <a:solidFill>
                  <a:srgbClr val="BC360A"/>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https://vimeo.com/241579444)</a:t>
            </a:r>
            <a:endParaRPr lang="en-US" sz="1400" dirty="0"/>
          </a:p>
        </p:txBody>
      </p:sp>
    </p:spTree>
    <p:extLst>
      <p:ext uri="{BB962C8B-B14F-4D97-AF65-F5344CB8AC3E}">
        <p14:creationId xmlns:p14="http://schemas.microsoft.com/office/powerpoint/2010/main" val="138978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295" y="1278037"/>
            <a:ext cx="10008065" cy="3970318"/>
          </a:xfrm>
          <a:prstGeom prst="rect">
            <a:avLst/>
          </a:prstGeom>
        </p:spPr>
        <p:txBody>
          <a:bodyPr wrap="square">
            <a:spAutoFit/>
          </a:bodyPr>
          <a:lstStyle/>
          <a:p>
            <a:r>
              <a:rPr lang="en-US" sz="1400" b="1" dirty="0"/>
              <a:t>Column Density</a:t>
            </a:r>
          </a:p>
          <a:p>
            <a:endParaRPr lang="en-US" sz="1400" dirty="0"/>
          </a:p>
          <a:p>
            <a:r>
              <a:rPr lang="en-US" sz="1400" dirty="0"/>
              <a:t>DM manifests itself observationally as a broadening of an otherwise sharp pulse when a pulsar is observed over a finite bandwidth.  The DM is the integrated column density of free electrons between an observer and a pulsar.  The DM represents the number of free electrons between the observer and the pulsar per unit area.  The binary pulsar PSR J0437-4715 has had its parallax distance determined from pulsar timing to be 156 pc. The dispersion of 2.643 pc cm</a:t>
            </a:r>
            <a:r>
              <a:rPr lang="en-US" sz="1400" baseline="30000" dirty="0"/>
              <a:t>-3</a:t>
            </a:r>
            <a:r>
              <a:rPr lang="en-US" sz="1400" dirty="0"/>
              <a:t> means that the mean electron density between the Earth and the pulsar is:</a:t>
            </a:r>
          </a:p>
          <a:p>
            <a:pPr algn="ctr"/>
            <a:r>
              <a:rPr lang="en-US" sz="1400" b="1" i="1" dirty="0">
                <a:effectLst/>
              </a:rPr>
              <a:t>n</a:t>
            </a:r>
            <a:r>
              <a:rPr lang="en-US" sz="1400" b="1" i="1" baseline="-25000" dirty="0">
                <a:effectLst/>
              </a:rPr>
              <a:t>e</a:t>
            </a:r>
            <a:r>
              <a:rPr lang="en-US" sz="1400" b="1" i="1" dirty="0">
                <a:effectLst/>
              </a:rPr>
              <a:t> = DM/D = 2.643/156 = 0.017 electrons/cm</a:t>
            </a:r>
            <a:r>
              <a:rPr lang="en-US" sz="1400" b="1" i="1" baseline="30000" dirty="0">
                <a:effectLst/>
              </a:rPr>
              <a:t>3</a:t>
            </a:r>
            <a:endParaRPr lang="en-US" sz="1400" dirty="0">
              <a:effectLst/>
            </a:endParaRPr>
          </a:p>
          <a:p>
            <a:endParaRPr lang="en-US" sz="1400" dirty="0"/>
          </a:p>
          <a:p>
            <a:r>
              <a:rPr lang="en-US" sz="1400" dirty="0">
                <a:effectLst/>
                <a:ea typeface="Times New Roman" panose="02020603050405020304" pitchFamily="18" charset="0"/>
                <a:cs typeface="Times New Roman" panose="02020603050405020304" pitchFamily="18" charset="0"/>
              </a:rPr>
              <a:t>Radio waves interact with the electrons in the ISM causing the waves to travel slower.  At lower frequencies waves travel slower and the pulses arrive later. By comparing the arrival times of the same pulse at two radio frequencies </a:t>
            </a:r>
            <a:r>
              <a:rPr lang="en-US" sz="1400" dirty="0">
                <a:ea typeface="Times New Roman" panose="02020603050405020304" pitchFamily="18" charset="0"/>
                <a:cs typeface="Times New Roman" panose="02020603050405020304" pitchFamily="18" charset="0"/>
              </a:rPr>
              <a:t>one</a:t>
            </a:r>
            <a:r>
              <a:rPr lang="en-US" sz="1400" dirty="0">
                <a:effectLst/>
                <a:ea typeface="Times New Roman" panose="02020603050405020304" pitchFamily="18" charset="0"/>
                <a:cs typeface="Times New Roman" panose="02020603050405020304" pitchFamily="18" charset="0"/>
              </a:rPr>
              <a:t> can measure the electron-density of the ISM. </a:t>
            </a:r>
            <a:r>
              <a:rPr lang="en-US" sz="1400" dirty="0">
                <a:effectLst/>
                <a:ea typeface="Times New Roman" panose="02020603050405020304" pitchFamily="18" charset="0"/>
              </a:rPr>
              <a:t> </a:t>
            </a:r>
          </a:p>
          <a:p>
            <a:endParaRPr lang="en-US" sz="1400" dirty="0"/>
          </a:p>
          <a:p>
            <a:r>
              <a:rPr lang="en-US" sz="1400" dirty="0"/>
              <a:t>Some pulsars can have a low DM.  Moreover, some sources of RFI can appear to have a non-zero DM. Seeing a signal that has a non-zero DM does not necessarily mean that the signal is from a real pulsar.  DM units are “parsecs per centimeter cubed.”  A parsec is about 3.3 light years. Since we are dividing a distance by another unit of distance cubed, what we have is a number per distance squared. Astronomers commonly refer to this as “column density”. This is the number density of electrons integrated along the path from the telescope to the pulsar. </a:t>
            </a:r>
            <a:endParaRPr lang="en-US" sz="140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446034" y="379062"/>
            <a:ext cx="4834785"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11</a:t>
            </a:fld>
            <a:endParaRPr lang="en-US"/>
          </a:p>
        </p:txBody>
      </p:sp>
      <p:sp>
        <p:nvSpPr>
          <p:cNvPr id="11" name="TextBox 10">
            <a:extLst>
              <a:ext uri="{FF2B5EF4-FFF2-40B4-BE49-F238E27FC236}">
                <a16:creationId xmlns:a16="http://schemas.microsoft.com/office/drawing/2014/main" id="{FEC155EA-C06A-456D-81C4-9556F6D916EA}"/>
              </a:ext>
            </a:extLst>
          </p:cNvPr>
          <p:cNvSpPr txBox="1"/>
          <p:nvPr/>
        </p:nvSpPr>
        <p:spPr>
          <a:xfrm>
            <a:off x="1702494" y="5902028"/>
            <a:ext cx="6094602" cy="246221"/>
          </a:xfrm>
          <a:prstGeom prst="rect">
            <a:avLst/>
          </a:prstGeom>
          <a:noFill/>
        </p:spPr>
        <p:txBody>
          <a:bodyPr wrap="square">
            <a:spAutoFit/>
          </a:bodyPr>
          <a:lstStyle/>
          <a:p>
            <a:r>
              <a:rPr lang="en-US" sz="1000" dirty="0"/>
              <a:t>https://astronomy.swin.edu.au/cosmos/p/pulsar+dispersion+measure</a:t>
            </a:r>
          </a:p>
        </p:txBody>
      </p:sp>
      <p:sp>
        <p:nvSpPr>
          <p:cNvPr id="13" name="TextBox 12">
            <a:extLst>
              <a:ext uri="{FF2B5EF4-FFF2-40B4-BE49-F238E27FC236}">
                <a16:creationId xmlns:a16="http://schemas.microsoft.com/office/drawing/2014/main" id="{BC164BAD-8763-4B39-AD22-729AF4D3CE44}"/>
              </a:ext>
            </a:extLst>
          </p:cNvPr>
          <p:cNvSpPr txBox="1"/>
          <p:nvPr/>
        </p:nvSpPr>
        <p:spPr>
          <a:xfrm>
            <a:off x="1702494" y="6031081"/>
            <a:ext cx="7777065" cy="523220"/>
          </a:xfrm>
          <a:prstGeom prst="rect">
            <a:avLst/>
          </a:prstGeom>
          <a:noFill/>
        </p:spPr>
        <p:txBody>
          <a:bodyPr wrap="square">
            <a:spAutoFit/>
          </a:bodyPr>
          <a:lstStyle/>
          <a:p>
            <a:endParaRPr lang="en-US" sz="900" dirty="0">
              <a:latin typeface="Arial" panose="020B0604020202020204" pitchFamily="34" charset="0"/>
            </a:endParaRPr>
          </a:p>
          <a:p>
            <a:r>
              <a:rPr lang="en-US" sz="1000" dirty="0"/>
              <a:t>http://www.ncra.tifr.res.in/rpl/pos/experiments/estimation-of-the-distance-to-the-pulsar-by-measuring-the-dispersion-delay-of-the-pulse.pdf</a:t>
            </a:r>
          </a:p>
          <a:p>
            <a:endParaRPr lang="en-US" sz="900" dirty="0"/>
          </a:p>
        </p:txBody>
      </p:sp>
    </p:spTree>
    <p:extLst>
      <p:ext uri="{BB962C8B-B14F-4D97-AF65-F5344CB8AC3E}">
        <p14:creationId xmlns:p14="http://schemas.microsoft.com/office/powerpoint/2010/main" val="383356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12</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04242" y="312224"/>
            <a:ext cx="4203202"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6526E08D-69CD-4F91-8922-0DED7C911BCD}"/>
              </a:ext>
            </a:extLst>
          </p:cNvPr>
          <p:cNvSpPr txBox="1"/>
          <p:nvPr/>
        </p:nvSpPr>
        <p:spPr>
          <a:xfrm>
            <a:off x="1274885" y="1235554"/>
            <a:ext cx="10301680" cy="4719562"/>
          </a:xfrm>
          <a:prstGeom prst="rect">
            <a:avLst/>
          </a:prstGeom>
          <a:noFill/>
        </p:spPr>
        <p:txBody>
          <a:bodyPr wrap="square">
            <a:spAutoFit/>
          </a:bodyPr>
          <a:lstStyle/>
          <a:p>
            <a:pPr marL="0" marR="0">
              <a:lnSpc>
                <a:spcPct val="107000"/>
              </a:lnSpc>
              <a:spcBef>
                <a:spcPts val="0"/>
              </a:spcBef>
              <a:spcAft>
                <a:spcPts val="0"/>
              </a:spcAft>
            </a:pPr>
            <a:r>
              <a:rPr lang="en-US" sz="1600" dirty="0">
                <a:effectLst/>
                <a:ea typeface="Yu Mincho" panose="02020400000000000000" pitchFamily="18" charset="-128"/>
                <a:cs typeface="Times New Roman" panose="02020603050405020304" pitchFamily="18" charset="0"/>
              </a:rPr>
              <a:t>The gas and dust that fills the space between stars is called the interstellar medium (ISM). One can visually observe the ISM as nebulae of glowing gas or dark regions that are obscuring stars behind them. </a:t>
            </a:r>
            <a:r>
              <a:rPr lang="en-US" sz="1600" dirty="0">
                <a:effectLst/>
                <a:ea typeface="Times New Roman" panose="02020603050405020304" pitchFamily="18" charset="0"/>
                <a:cs typeface="Times New Roman" panose="02020603050405020304" pitchFamily="18" charset="0"/>
              </a:rPr>
              <a:t>The ISM of the Milky Way is comprised of the following: </a:t>
            </a:r>
            <a:endParaRPr lang="en-US" sz="1600" dirty="0">
              <a:effectLst/>
              <a:ea typeface="Yu Mincho" panose="02020400000000000000" pitchFamily="18" charset="-128"/>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Molecular Clouds: 10</a:t>
            </a:r>
            <a:r>
              <a:rPr lang="en-US" sz="1600" baseline="30000" dirty="0">
                <a:effectLst/>
                <a:ea typeface="Times New Roman" panose="02020603050405020304" pitchFamily="18" charset="0"/>
              </a:rPr>
              <a:t>2</a:t>
            </a:r>
            <a:r>
              <a:rPr lang="en-US" sz="1600" dirty="0">
                <a:effectLst/>
                <a:ea typeface="Times New Roman" panose="02020603050405020304" pitchFamily="18" charset="0"/>
              </a:rPr>
              <a:t>–10</a:t>
            </a:r>
            <a:r>
              <a:rPr lang="en-US" sz="1600" baseline="30000" dirty="0">
                <a:effectLst/>
                <a:ea typeface="Times New Roman" panose="02020603050405020304" pitchFamily="18" charset="0"/>
              </a:rPr>
              <a:t>6 </a:t>
            </a:r>
            <a:r>
              <a:rPr lang="en-US" sz="1600" dirty="0">
                <a:effectLst/>
                <a:ea typeface="Times New Roman" panose="02020603050405020304" pitchFamily="18" charset="0"/>
              </a:rPr>
              <a:t>particles/cm</a:t>
            </a:r>
            <a:r>
              <a:rPr lang="en-US" sz="1600" baseline="30000" dirty="0">
                <a:effectLst/>
                <a:ea typeface="Times New Roman" panose="02020603050405020304" pitchFamily="18" charset="0"/>
              </a:rPr>
              <a:t>3</a:t>
            </a:r>
            <a:endParaRPr lang="en-US" sz="1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Cold neutral medium (CNM): 20–50 particles/cm</a:t>
            </a:r>
            <a:r>
              <a:rPr lang="en-US" sz="1600" baseline="30000" dirty="0">
                <a:effectLst/>
                <a:ea typeface="Times New Roman" panose="02020603050405020304" pitchFamily="18" charset="0"/>
              </a:rPr>
              <a:t>3</a:t>
            </a:r>
            <a:endParaRPr lang="en-US" sz="1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Warm neutral medium (WNM): 0.2–0.5 particles/cm</a:t>
            </a:r>
            <a:r>
              <a:rPr lang="en-US" sz="1600" baseline="30000" dirty="0">
                <a:effectLst/>
                <a:ea typeface="Times New Roman" panose="02020603050405020304" pitchFamily="18" charset="0"/>
              </a:rPr>
              <a:t>3</a:t>
            </a:r>
            <a:endParaRPr lang="en-US" sz="1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Warm ionized medium (WIM): 0.2–0.5 particles/cm</a:t>
            </a:r>
            <a:r>
              <a:rPr lang="en-US" sz="1600" baseline="30000" dirty="0">
                <a:effectLst/>
                <a:ea typeface="Times New Roman" panose="02020603050405020304" pitchFamily="18" charset="0"/>
              </a:rPr>
              <a:t>3</a:t>
            </a:r>
            <a:endParaRPr lang="en-US" sz="1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H II regions: 10</a:t>
            </a:r>
            <a:r>
              <a:rPr lang="en-US" sz="1600" baseline="30000" dirty="0">
                <a:effectLst/>
                <a:ea typeface="Times New Roman" panose="02020603050405020304" pitchFamily="18" charset="0"/>
              </a:rPr>
              <a:t>2</a:t>
            </a:r>
            <a:r>
              <a:rPr lang="en-US" sz="1600" dirty="0">
                <a:effectLst/>
                <a:ea typeface="Times New Roman" panose="02020603050405020304" pitchFamily="18" charset="0"/>
              </a:rPr>
              <a:t>–10</a:t>
            </a:r>
            <a:r>
              <a:rPr lang="en-US" sz="1600" baseline="30000" dirty="0">
                <a:effectLst/>
                <a:ea typeface="Times New Roman" panose="02020603050405020304" pitchFamily="18" charset="0"/>
              </a:rPr>
              <a:t>4 </a:t>
            </a:r>
            <a:r>
              <a:rPr lang="en-US" sz="1600" dirty="0">
                <a:effectLst/>
                <a:ea typeface="Times New Roman" panose="02020603050405020304" pitchFamily="18" charset="0"/>
              </a:rPr>
              <a:t>particles/cm</a:t>
            </a:r>
            <a:r>
              <a:rPr lang="en-US" sz="1600" baseline="30000" dirty="0">
                <a:effectLst/>
                <a:ea typeface="Times New Roman" panose="02020603050405020304" pitchFamily="18" charset="0"/>
              </a:rPr>
              <a:t>3</a:t>
            </a:r>
            <a:endParaRPr lang="en-US" sz="1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Coronal gas Hot ionized medium (HIM): 10</a:t>
            </a:r>
            <a:r>
              <a:rPr lang="en-US" sz="1600" baseline="30000" dirty="0">
                <a:effectLst/>
                <a:ea typeface="Times New Roman" panose="02020603050405020304" pitchFamily="18" charset="0"/>
              </a:rPr>
              <a:t>−4</a:t>
            </a:r>
            <a:r>
              <a:rPr lang="en-US" sz="1600" dirty="0">
                <a:effectLst/>
                <a:ea typeface="Times New Roman" panose="02020603050405020304" pitchFamily="18" charset="0"/>
              </a:rPr>
              <a:t>–10</a:t>
            </a:r>
            <a:r>
              <a:rPr lang="en-US" sz="1600" baseline="30000" dirty="0">
                <a:effectLst/>
                <a:ea typeface="Times New Roman" panose="02020603050405020304" pitchFamily="18" charset="0"/>
              </a:rPr>
              <a:t>−2 </a:t>
            </a:r>
            <a:r>
              <a:rPr lang="en-US" sz="1600" dirty="0">
                <a:effectLst/>
                <a:ea typeface="Times New Roman" panose="02020603050405020304" pitchFamily="18" charset="0"/>
              </a:rPr>
              <a:t>particles/cm</a:t>
            </a:r>
            <a:r>
              <a:rPr lang="en-US" sz="1600" baseline="30000" dirty="0">
                <a:effectLst/>
                <a:ea typeface="Times New Roman" panose="02020603050405020304" pitchFamily="18" charset="0"/>
              </a:rPr>
              <a:t>3</a:t>
            </a:r>
            <a:endParaRPr lang="en-US" sz="1600" dirty="0">
              <a:effectLst/>
              <a:ea typeface="Times New Roman" panose="02020603050405020304" pitchFamily="18" charset="0"/>
            </a:endParaRPr>
          </a:p>
          <a:p>
            <a:pPr marL="0" marR="0">
              <a:lnSpc>
                <a:spcPct val="107000"/>
              </a:lnSpc>
              <a:spcBef>
                <a:spcPts val="0"/>
              </a:spcBef>
              <a:spcAft>
                <a:spcPts val="0"/>
              </a:spcAft>
            </a:pPr>
            <a:r>
              <a:rPr lang="en-US" sz="1600" dirty="0">
                <a:effectLst/>
                <a:ea typeface="Yu Mincho" panose="02020400000000000000" pitchFamily="18" charset="-128"/>
                <a:cs typeface="Times New Roman" panose="02020603050405020304" pitchFamily="18" charset="0"/>
              </a:rPr>
              <a:t> </a:t>
            </a:r>
          </a:p>
          <a:p>
            <a:pPr marL="0" marR="0">
              <a:lnSpc>
                <a:spcPct val="107000"/>
              </a:lnSpc>
              <a:spcBef>
                <a:spcPts val="0"/>
              </a:spcBef>
              <a:spcAft>
                <a:spcPts val="0"/>
              </a:spcAft>
            </a:pPr>
            <a:r>
              <a:rPr lang="en-US" sz="1600" dirty="0">
                <a:effectLst/>
                <a:ea typeface="Times New Roman" panose="02020603050405020304" pitchFamily="18" charset="0"/>
                <a:cs typeface="Times New Roman" panose="02020603050405020304" pitchFamily="18" charset="0"/>
              </a:rPr>
              <a:t>Stars form from the ISM and replenish it with heavier elements when they die.  One way the properties of the ISM can be studied is by looking at the radio waves produced by a pulsar.  Pulsars rotate and have a beam of radio emission. These beams are thought to be related to the strong magnetic field of the pulsar and are emitted from the poles. As the beams cross the line of sight a pulse is seen. These pulses have very stable shapes with predictable times of arrival. The pulses travel through, and are disturbed by, the ISM between the pulsar and the Earth. Since these objects are moving relative to each other, the pulse signal passes through different interstellar material at different times. Monitoring the changes in the pulsar signal allows us to investigate the properties of the ISM through which it has passed.  </a:t>
            </a:r>
            <a:r>
              <a:rPr lang="en-US" sz="1600" i="1" dirty="0">
                <a:effectLst/>
                <a:ea typeface="Times New Roman" panose="02020603050405020304" pitchFamily="18" charset="0"/>
                <a:cs typeface="Times New Roman" panose="02020603050405020304" pitchFamily="18" charset="0"/>
              </a:rPr>
              <a:t>Interstellar dispersion is related to the ISM’s refractive index causing a </a:t>
            </a:r>
            <a:r>
              <a:rPr lang="en-US" sz="1600" i="1" dirty="0">
                <a:ea typeface="Times New Roman" panose="02020603050405020304" pitchFamily="18" charset="0"/>
                <a:cs typeface="Times New Roman" panose="02020603050405020304" pitchFamily="18" charset="0"/>
              </a:rPr>
              <a:t>dispersion of radio waves.  L</a:t>
            </a:r>
            <a:r>
              <a:rPr lang="en-US" sz="1600" i="1" dirty="0">
                <a:effectLst/>
                <a:ea typeface="Times New Roman" panose="02020603050405020304" pitchFamily="18" charset="0"/>
                <a:cs typeface="Times New Roman" panose="02020603050405020304" pitchFamily="18" charset="0"/>
              </a:rPr>
              <a:t>ight passing through a prism is a similar process.</a:t>
            </a:r>
            <a:endParaRPr lang="en-US" sz="1600" i="1" dirty="0">
              <a:effectLst/>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0225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13</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957818" y="151072"/>
            <a:ext cx="4203202" cy="923330"/>
          </a:xfrm>
          <a:prstGeom prst="rect">
            <a:avLst/>
          </a:prstGeom>
        </p:spPr>
        <p:txBody>
          <a:bodyPr wrap="none">
            <a:spAutoFit/>
          </a:bodyPr>
          <a:lstStyle/>
          <a:p>
            <a:r>
              <a:rPr lang="en-US" sz="5400" dirty="0">
                <a:latin typeface="+mj-lt"/>
              </a:rPr>
              <a:t>DM Observing</a:t>
            </a:r>
          </a:p>
        </p:txBody>
      </p:sp>
      <p:sp>
        <p:nvSpPr>
          <p:cNvPr id="20" name="TextBox 19">
            <a:extLst>
              <a:ext uri="{FF2B5EF4-FFF2-40B4-BE49-F238E27FC236}">
                <a16:creationId xmlns:a16="http://schemas.microsoft.com/office/drawing/2014/main" id="{0B8F9B89-FE3B-4568-9E29-C6C3F18C6060}"/>
              </a:ext>
            </a:extLst>
          </p:cNvPr>
          <p:cNvSpPr txBox="1"/>
          <p:nvPr/>
        </p:nvSpPr>
        <p:spPr>
          <a:xfrm>
            <a:off x="1738618" y="5385307"/>
            <a:ext cx="7883555" cy="646331"/>
          </a:xfrm>
          <a:prstGeom prst="rect">
            <a:avLst/>
          </a:prstGeom>
          <a:noFill/>
        </p:spPr>
        <p:txBody>
          <a:bodyPr wrap="square">
            <a:spAutoFit/>
          </a:bodyPr>
          <a:lstStyle/>
          <a:p>
            <a:r>
              <a:rPr lang="en-US" sz="1200" dirty="0"/>
              <a:t>Ref: Finding the Ionospheric Fluctuations Reflection in the Pulsar Signals’ Characteristics Observed with LOFAR </a:t>
            </a:r>
          </a:p>
          <a:p>
            <a:r>
              <a:rPr lang="en-US" sz="1200" dirty="0">
                <a:effectLst/>
                <a:hlinkClick r:id="rId3"/>
              </a:rPr>
              <a:t>Leszek P. </a:t>
            </a:r>
            <a:r>
              <a:rPr lang="en-US" sz="1200" dirty="0" err="1">
                <a:effectLst/>
                <a:hlinkClick r:id="rId3"/>
              </a:rPr>
              <a:t>Błaszkiewicz</a:t>
            </a:r>
            <a:r>
              <a:rPr lang="en-US" sz="1200" dirty="0">
                <a:effectLst/>
              </a:rPr>
              <a:t>, et al</a:t>
            </a:r>
          </a:p>
          <a:p>
            <a:r>
              <a:rPr lang="it-IT" sz="1200" i="1" dirty="0">
                <a:effectLst/>
              </a:rPr>
              <a:t>Sensors</a:t>
            </a:r>
            <a:r>
              <a:rPr lang="it-IT" sz="1200" dirty="0">
                <a:effectLst/>
              </a:rPr>
              <a:t> 2021, </a:t>
            </a:r>
            <a:r>
              <a:rPr lang="it-IT" sz="1200" i="1" dirty="0">
                <a:effectLst/>
              </a:rPr>
              <a:t>21</a:t>
            </a:r>
            <a:r>
              <a:rPr lang="it-IT" sz="1200" dirty="0">
                <a:effectLst/>
              </a:rPr>
              <a:t>(1), 51. </a:t>
            </a:r>
            <a:r>
              <a:rPr lang="en-US" sz="1200" dirty="0">
                <a:hlinkClick r:id="rId4"/>
              </a:rPr>
              <a:t>https://www.mdpi.com/1424-8220/21/1/51/htm</a:t>
            </a:r>
            <a:endParaRPr lang="en-US" sz="1200" dirty="0"/>
          </a:p>
        </p:txBody>
      </p:sp>
      <p:pic>
        <p:nvPicPr>
          <p:cNvPr id="11" name="Picture 10" descr="Diagram&#10;&#10;Description automatically generated">
            <a:extLst>
              <a:ext uri="{FF2B5EF4-FFF2-40B4-BE49-F238E27FC236}">
                <a16:creationId xmlns:a16="http://schemas.microsoft.com/office/drawing/2014/main" id="{6C40E809-511E-49FF-8EB9-5D6B5FAE5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3393" y="989668"/>
            <a:ext cx="9522753" cy="3387575"/>
          </a:xfrm>
          <a:prstGeom prst="rect">
            <a:avLst/>
          </a:prstGeom>
        </p:spPr>
      </p:pic>
      <p:sp>
        <p:nvSpPr>
          <p:cNvPr id="8" name="TextBox 7">
            <a:extLst>
              <a:ext uri="{FF2B5EF4-FFF2-40B4-BE49-F238E27FC236}">
                <a16:creationId xmlns:a16="http://schemas.microsoft.com/office/drawing/2014/main" id="{C19D04EC-73EF-4813-A3B0-2D240B3BAF06}"/>
              </a:ext>
            </a:extLst>
          </p:cNvPr>
          <p:cNvSpPr txBox="1"/>
          <p:nvPr/>
        </p:nvSpPr>
        <p:spPr>
          <a:xfrm>
            <a:off x="1523346" y="4409567"/>
            <a:ext cx="9382845" cy="738664"/>
          </a:xfrm>
          <a:prstGeom prst="rect">
            <a:avLst/>
          </a:prstGeom>
          <a:noFill/>
        </p:spPr>
        <p:txBody>
          <a:bodyPr wrap="square">
            <a:spAutoFit/>
          </a:bodyPr>
          <a:lstStyle/>
          <a:p>
            <a:r>
              <a:rPr lang="en-US" sz="1400" dirty="0">
                <a:effectLst/>
                <a:ea typeface="Times New Roman" panose="02020603050405020304" pitchFamily="18" charset="0"/>
              </a:rPr>
              <a:t>Not Shown: Variations due to discrete structures within the pulsar nebula. The nebula contains density ripples: wisps, clouds, and irregular regions of turbulence. </a:t>
            </a:r>
            <a:r>
              <a:rPr lang="en-US" sz="1400" dirty="0">
                <a:ea typeface="Times New Roman" panose="02020603050405020304" pitchFamily="18" charset="0"/>
              </a:rPr>
              <a:t>O</a:t>
            </a:r>
            <a:r>
              <a:rPr lang="en-US" sz="1400" dirty="0">
                <a:effectLst/>
                <a:ea typeface="Times New Roman" panose="02020603050405020304" pitchFamily="18" charset="0"/>
              </a:rPr>
              <a:t>bserved changes in pulse shape are due to the influence of the nebula, since the electron number density variations within the nebula are several orders of magnitude higher than those in the ISM.</a:t>
            </a:r>
          </a:p>
        </p:txBody>
      </p:sp>
    </p:spTree>
    <p:extLst>
      <p:ext uri="{BB962C8B-B14F-4D97-AF65-F5344CB8AC3E}">
        <p14:creationId xmlns:p14="http://schemas.microsoft.com/office/powerpoint/2010/main" val="46957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14</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913299" y="261778"/>
            <a:ext cx="4203202"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EB58F10E-8E38-482A-878B-7F96AE5CAFC1}"/>
              </a:ext>
            </a:extLst>
          </p:cNvPr>
          <p:cNvSpPr txBox="1"/>
          <p:nvPr/>
        </p:nvSpPr>
        <p:spPr>
          <a:xfrm>
            <a:off x="1384184" y="1185108"/>
            <a:ext cx="10192623" cy="3538661"/>
          </a:xfrm>
          <a:prstGeom prst="rect">
            <a:avLst/>
          </a:prstGeom>
          <a:noFill/>
        </p:spPr>
        <p:txBody>
          <a:bodyPr wrap="square">
            <a:spAutoFit/>
          </a:bodyPr>
          <a:lstStyle/>
          <a:p>
            <a:pPr marL="0" marR="0">
              <a:lnSpc>
                <a:spcPct val="107000"/>
              </a:lnSpc>
              <a:spcBef>
                <a:spcPts val="0"/>
              </a:spcBef>
              <a:spcAft>
                <a:spcPts val="0"/>
              </a:spcAft>
            </a:pPr>
            <a:r>
              <a:rPr lang="en-US" sz="1400" b="1" dirty="0">
                <a:ea typeface="Times New Roman" panose="02020603050405020304" pitchFamily="18" charset="0"/>
                <a:cs typeface="Times New Roman" panose="02020603050405020304" pitchFamily="18" charset="0"/>
              </a:rPr>
              <a:t>Related</a:t>
            </a:r>
            <a:r>
              <a:rPr lang="en-US" sz="1400" b="1" dirty="0">
                <a:effectLst/>
                <a:ea typeface="Times New Roman" panose="02020603050405020304" pitchFamily="18" charset="0"/>
                <a:cs typeface="Times New Roman" panose="02020603050405020304" pitchFamily="18" charset="0"/>
              </a:rPr>
              <a:t> Terminology to Interstellar Dispersion</a:t>
            </a:r>
          </a:p>
          <a:p>
            <a:pPr marL="0" marR="0">
              <a:lnSpc>
                <a:spcPct val="107000"/>
              </a:lnSpc>
              <a:spcBef>
                <a:spcPts val="0"/>
              </a:spcBef>
              <a:spcAft>
                <a:spcPts val="0"/>
              </a:spcAft>
            </a:pPr>
            <a:endParaRPr lang="en-US" sz="1400" dirty="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i="1" dirty="0">
                <a:effectLst/>
                <a:ea typeface="Times New Roman" panose="02020603050405020304" pitchFamily="18" charset="0"/>
                <a:cs typeface="Times New Roman" panose="02020603050405020304" pitchFamily="18" charset="0"/>
              </a:rPr>
              <a:t>Interstellar scintillation: </a:t>
            </a:r>
            <a:r>
              <a:rPr lang="en-US" sz="1400" dirty="0">
                <a:effectLst/>
                <a:ea typeface="Times New Roman" panose="02020603050405020304" pitchFamily="18" charset="0"/>
                <a:cs typeface="Times New Roman" panose="02020603050405020304" pitchFamily="18" charset="0"/>
              </a:rPr>
              <a:t>The variable-density ISM disrupts the phase of the pulsed radio signal. Constructive and destructive interference of the wave front results in an interference pattern through which the Earth moves. This is seen as a variation in time of the intensity (flux) of the signal.  </a:t>
            </a:r>
          </a:p>
          <a:p>
            <a:pPr marL="0" marR="0">
              <a:lnSpc>
                <a:spcPct val="107000"/>
              </a:lnSpc>
              <a:spcBef>
                <a:spcPts val="0"/>
              </a:spcBef>
              <a:spcAft>
                <a:spcPts val="0"/>
              </a:spcAft>
            </a:pPr>
            <a:endParaRPr lang="en-US" sz="1400" dirty="0">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i="1" dirty="0">
                <a:ea typeface="Times New Roman" panose="02020603050405020304" pitchFamily="18" charset="0"/>
                <a:cs typeface="Times New Roman" panose="02020603050405020304" pitchFamily="18" charset="0"/>
              </a:rPr>
              <a:t>I</a:t>
            </a:r>
            <a:r>
              <a:rPr lang="en-US" sz="1400" i="1" dirty="0">
                <a:effectLst/>
                <a:ea typeface="Times New Roman" panose="02020603050405020304" pitchFamily="18" charset="0"/>
                <a:cs typeface="Times New Roman" panose="02020603050405020304" pitchFamily="18" charset="0"/>
              </a:rPr>
              <a:t>nterstellar scattering: </a:t>
            </a:r>
            <a:r>
              <a:rPr lang="en-US" sz="1400" dirty="0">
                <a:effectLst/>
                <a:ea typeface="Times New Roman" panose="02020603050405020304" pitchFamily="18" charset="0"/>
                <a:cs typeface="Times New Roman" panose="02020603050405020304" pitchFamily="18" charset="0"/>
              </a:rPr>
              <a:t>This effect causes the shape of a pulse signal to broaden as it is scattered through the medium. The random density of ISM causes the signals to travel many different paths as they are refracted. When a signal takes a bent path, it travels a longer distance to the telescope and thus the signal will arrive later. This scattering contributes to extinction, </a:t>
            </a:r>
            <a:r>
              <a:rPr lang="en-US" sz="1400" dirty="0">
                <a:effectLst/>
                <a:ea typeface="Yu Mincho" panose="02020400000000000000" pitchFamily="18" charset="-128"/>
                <a:cs typeface="Times New Roman" panose="02020603050405020304" pitchFamily="18" charset="0"/>
              </a:rPr>
              <a:t>is the dimming of distant objects due to the presence of dust in the ISM along the line of sight. Interstellar extinction curves are available for many lines of sight in the Milky Way Galaxy.</a:t>
            </a:r>
            <a:r>
              <a:rPr lang="en-US" sz="1400" dirty="0">
                <a:effectLs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sz="1400" dirty="0">
              <a:effectLs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i="1" dirty="0">
                <a:effectLst/>
                <a:ea typeface="Yu Mincho" panose="02020400000000000000" pitchFamily="18" charset="-128"/>
                <a:cs typeface="Times New Roman" panose="02020603050405020304" pitchFamily="18" charset="0"/>
              </a:rPr>
              <a:t>Faraday Rotation: </a:t>
            </a:r>
            <a:r>
              <a:rPr lang="en-US" sz="1400" dirty="0">
                <a:effectLst/>
                <a:ea typeface="Yu Mincho" panose="02020400000000000000" pitchFamily="18" charset="-128"/>
                <a:cs typeface="Times New Roman" panose="02020603050405020304" pitchFamily="18" charset="0"/>
              </a:rPr>
              <a:t>is an effect in the propagation of radio waves through the ISM, pulsar magnetospheres, and through the Earth’s ionosphere.  Radio emissions from pulsars are generally highly polarized. When the radio waves propagate through the magneto-ionized ISM, the linear polarization plane is rotated.  This </a:t>
            </a:r>
            <a:r>
              <a:rPr lang="en-US" sz="1400" dirty="0">
                <a:solidFill>
                  <a:srgbClr val="000000"/>
                </a:solidFill>
                <a:effectLst/>
                <a:ea typeface="MS Mincho" panose="02020609040205080304" pitchFamily="49" charset="-128"/>
                <a:cs typeface="Times New Roman" panose="02020603050405020304" pitchFamily="18" charset="0"/>
              </a:rPr>
              <a:t>YouTube explains this phenomenon very well: </a:t>
            </a:r>
            <a:r>
              <a:rPr lang="en-US" sz="1400" dirty="0">
                <a:solidFill>
                  <a:srgbClr val="800080"/>
                </a:solidFill>
                <a:effectLst/>
                <a:ea typeface="MS Mincho" panose="02020609040205080304" pitchFamily="49" charset="-128"/>
                <a:cs typeface="Times New Roman" panose="02020603050405020304" pitchFamily="18" charset="0"/>
                <a:hlinkClick r:id="rId3"/>
              </a:rPr>
              <a:t>https://youtu.be/XhU-nNiAgtI</a:t>
            </a:r>
            <a:r>
              <a:rPr lang="en-US" sz="1400" dirty="0">
                <a:effectLst/>
                <a:ea typeface="Times New Roman" panose="02020603050405020304" pitchFamily="18" charset="0"/>
                <a:cs typeface="Times New Roman" panose="02020603050405020304" pitchFamily="18" charset="0"/>
              </a:rPr>
              <a:t>.</a:t>
            </a:r>
            <a:endParaRPr lang="en-US" sz="1400" dirty="0">
              <a:effectLst/>
              <a:ea typeface="Yu Mincho" panose="02020400000000000000" pitchFamily="18" charset="-128"/>
              <a:cs typeface="Times New Roman" panose="02020603050405020304" pitchFamily="18" charset="0"/>
            </a:endParaRPr>
          </a:p>
        </p:txBody>
      </p:sp>
      <p:sp>
        <p:nvSpPr>
          <p:cNvPr id="7" name="TextBox 6">
            <a:extLst>
              <a:ext uri="{FF2B5EF4-FFF2-40B4-BE49-F238E27FC236}">
                <a16:creationId xmlns:a16="http://schemas.microsoft.com/office/drawing/2014/main" id="{961E56E0-6DA4-49D5-BAA9-1A5C5CF66C4D}"/>
              </a:ext>
            </a:extLst>
          </p:cNvPr>
          <p:cNvSpPr txBox="1"/>
          <p:nvPr/>
        </p:nvSpPr>
        <p:spPr>
          <a:xfrm>
            <a:off x="1384184" y="4864534"/>
            <a:ext cx="10352014" cy="1384995"/>
          </a:xfrm>
          <a:prstGeom prst="rect">
            <a:avLst/>
          </a:prstGeom>
          <a:noFill/>
        </p:spPr>
        <p:txBody>
          <a:bodyPr wrap="square">
            <a:spAutoFit/>
          </a:bodyPr>
          <a:lstStyle/>
          <a:p>
            <a:pPr marR="0" lvl="0">
              <a:spcBef>
                <a:spcPts val="0"/>
              </a:spcBef>
              <a:spcAft>
                <a:spcPts val="0"/>
              </a:spcAft>
            </a:pPr>
            <a:r>
              <a:rPr lang="en-US" sz="1400" i="1" dirty="0">
                <a:solidFill>
                  <a:srgbClr val="0F2637"/>
                </a:solidFill>
                <a:effectLst/>
                <a:ea typeface="Times New Roman" panose="02020603050405020304" pitchFamily="18" charset="0"/>
              </a:rPr>
              <a:t>Smearing: </a:t>
            </a:r>
            <a:r>
              <a:rPr lang="en-US" sz="1400" dirty="0">
                <a:solidFill>
                  <a:srgbClr val="0F2637"/>
                </a:solidFill>
                <a:effectLst/>
                <a:ea typeface="Times New Roman" panose="02020603050405020304" pitchFamily="18" charset="0"/>
              </a:rPr>
              <a:t>When radio waves from pulsars pass through the electrons in the ISM, they  are delayed. All the frequencies of pulsar’s emission leave the pulsar itself at the same time, but they arrive on Earth at different times: the lower a wave’s frequency, the more its arrival on Earth is delayed. Because of this effect, the pulses we receive are </a:t>
            </a:r>
            <a:r>
              <a:rPr lang="en-US" sz="1400" dirty="0">
                <a:effectLst/>
                <a:ea typeface="Times New Roman" panose="02020603050405020304" pitchFamily="18" charset="0"/>
              </a:rPr>
              <a:t>“smeared” </a:t>
            </a:r>
            <a:r>
              <a:rPr lang="en-US" sz="1400" dirty="0">
                <a:solidFill>
                  <a:srgbClr val="0F2637"/>
                </a:solidFill>
                <a:effectLst/>
                <a:ea typeface="Times New Roman" panose="02020603050405020304" pitchFamily="18" charset="0"/>
              </a:rPr>
              <a:t>over a period of time instead of being straight lines. This smearing makes it more difficult to detect the pulses. But, if we know how smeared a pulse is, we can correct it and detect the pulse. Dispersion measure tells us how much correction we need to do to line the pulses back up. The higher the DM, the more the pulse was smeared. The more the pulse was smeared, the greater the signal path through the free electrons.  </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163696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15</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684914" y="69948"/>
            <a:ext cx="4203202" cy="923330"/>
          </a:xfrm>
          <a:prstGeom prst="rect">
            <a:avLst/>
          </a:prstGeom>
        </p:spPr>
        <p:txBody>
          <a:bodyPr wrap="none">
            <a:spAutoFit/>
          </a:bodyPr>
          <a:lstStyle/>
          <a:p>
            <a:r>
              <a:rPr lang="en-US" sz="5400" dirty="0">
                <a:latin typeface="+mj-lt"/>
              </a:rPr>
              <a:t>DM Observing</a:t>
            </a:r>
          </a:p>
        </p:txBody>
      </p:sp>
      <p:sp>
        <p:nvSpPr>
          <p:cNvPr id="7" name="TextBox 6">
            <a:extLst>
              <a:ext uri="{FF2B5EF4-FFF2-40B4-BE49-F238E27FC236}">
                <a16:creationId xmlns:a16="http://schemas.microsoft.com/office/drawing/2014/main" id="{DE8F68CE-281A-4D7C-9EBD-15FE2903D47A}"/>
              </a:ext>
            </a:extLst>
          </p:cNvPr>
          <p:cNvSpPr txBox="1"/>
          <p:nvPr/>
        </p:nvSpPr>
        <p:spPr>
          <a:xfrm>
            <a:off x="1640388" y="6186854"/>
            <a:ext cx="5347403" cy="261610"/>
          </a:xfrm>
          <a:prstGeom prst="rect">
            <a:avLst/>
          </a:prstGeom>
          <a:noFill/>
        </p:spPr>
        <p:txBody>
          <a:bodyPr wrap="square">
            <a:spAutoFit/>
          </a:bodyPr>
          <a:lstStyle/>
          <a:p>
            <a:r>
              <a:rPr lang="en-US" sz="1100" dirty="0"/>
              <a:t>https://www.atnf.csiro.au/outreach/education/pulseatparkes/pulsar_properties.html</a:t>
            </a:r>
          </a:p>
        </p:txBody>
      </p:sp>
      <p:sp>
        <p:nvSpPr>
          <p:cNvPr id="9" name="TextBox 8">
            <a:extLst>
              <a:ext uri="{FF2B5EF4-FFF2-40B4-BE49-F238E27FC236}">
                <a16:creationId xmlns:a16="http://schemas.microsoft.com/office/drawing/2014/main" id="{31F208D7-B1B4-4EA7-8994-49C510F29D00}"/>
              </a:ext>
            </a:extLst>
          </p:cNvPr>
          <p:cNvSpPr txBox="1"/>
          <p:nvPr/>
        </p:nvSpPr>
        <p:spPr>
          <a:xfrm>
            <a:off x="1127822" y="918185"/>
            <a:ext cx="6372533" cy="5078313"/>
          </a:xfrm>
          <a:prstGeom prst="rect">
            <a:avLst/>
          </a:prstGeom>
          <a:noFill/>
        </p:spPr>
        <p:txBody>
          <a:bodyPr wrap="square">
            <a:spAutoFit/>
          </a:bodyPr>
          <a:lstStyle/>
          <a:p>
            <a:r>
              <a:rPr lang="en-US" b="1" dirty="0"/>
              <a:t>Dispersion Measure Properties</a:t>
            </a:r>
          </a:p>
          <a:p>
            <a:endParaRPr lang="en-US" b="1" dirty="0"/>
          </a:p>
          <a:p>
            <a:r>
              <a:rPr lang="en-US" sz="1600" dirty="0"/>
              <a:t>As radio waves travel through the ISM, they encounter ionized gas with a </a:t>
            </a:r>
            <a:r>
              <a:rPr lang="en-US" sz="1600" i="1" dirty="0"/>
              <a:t>refractive index </a:t>
            </a:r>
            <a:r>
              <a:rPr lang="en-US" sz="1600" dirty="0"/>
              <a:t>different to that of empty space. </a:t>
            </a:r>
            <a:r>
              <a:rPr lang="en-US" sz="1600" dirty="0">
                <a:effectLst/>
                <a:ea typeface="Times New Roman" panose="02020603050405020304" pitchFamily="18" charset="0"/>
              </a:rPr>
              <a:t>In the presence of charged particles such as electrons, the electrostatic interaction between the radio waves and the charged particles causes a delay in the propagation of the radio waves. More energetic photons tend to push past the free electrons with little effect on their speed, whereas lower frequency photons are more significantly delayed.  Electrons react to the passing </a:t>
            </a:r>
            <a:r>
              <a:rPr lang="en-US" sz="1600" dirty="0">
                <a:ea typeface="Times New Roman" panose="02020603050405020304" pitchFamily="18" charset="0"/>
              </a:rPr>
              <a:t>radio waves</a:t>
            </a:r>
            <a:r>
              <a:rPr lang="en-US" sz="1600" dirty="0">
                <a:effectLst/>
                <a:ea typeface="Times New Roman" panose="02020603050405020304" pitchFamily="18" charset="0"/>
              </a:rPr>
              <a:t> more than protons due to their much lower masses and this causes greater delays in the radio wave propagation time. </a:t>
            </a:r>
            <a:r>
              <a:rPr lang="en-US" sz="1600" dirty="0"/>
              <a:t>This ionized gas has the effect of putting a delay in the arrival time of the radio pulse, depending on the frequency of the radiation. The higher frequencies end up traveling faster through the interstellar medium, with pulses in the highest frequency arriving first. Each lower frequency channel exhibits a pulse that arrives slightly after the one before it, all the way down to the lowest frequency. </a:t>
            </a:r>
            <a:r>
              <a:rPr lang="en-US" sz="1600" dirty="0">
                <a:effectLst/>
                <a:ea typeface="Times New Roman" panose="02020603050405020304" pitchFamily="18" charset="0"/>
              </a:rPr>
              <a:t>The pulse strength (flux), shape (scattering timescale) and arrival times tell us about the scintillation, scattering, and the electron-density properties of the ISM. </a:t>
            </a:r>
          </a:p>
          <a:p>
            <a:endParaRPr lang="en-US" sz="1600" dirty="0"/>
          </a:p>
        </p:txBody>
      </p:sp>
      <p:pic>
        <p:nvPicPr>
          <p:cNvPr id="10" name="Picture 9" descr="Diagram&#10;&#10;Description automatically generated">
            <a:extLst>
              <a:ext uri="{FF2B5EF4-FFF2-40B4-BE49-F238E27FC236}">
                <a16:creationId xmlns:a16="http://schemas.microsoft.com/office/drawing/2014/main" id="{42903591-AEE5-48F4-9F2C-BE671669B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106" y="918185"/>
            <a:ext cx="4366009" cy="5530279"/>
          </a:xfrm>
          <a:prstGeom prst="rect">
            <a:avLst/>
          </a:prstGeom>
        </p:spPr>
      </p:pic>
    </p:spTree>
    <p:extLst>
      <p:ext uri="{BB962C8B-B14F-4D97-AF65-F5344CB8AC3E}">
        <p14:creationId xmlns:p14="http://schemas.microsoft.com/office/powerpoint/2010/main" val="194783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16</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3678407" y="113498"/>
            <a:ext cx="4203202"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23576A5E-775D-413E-B94E-87C3E4AC8D86}"/>
              </a:ext>
            </a:extLst>
          </p:cNvPr>
          <p:cNvSpPr txBox="1"/>
          <p:nvPr/>
        </p:nvSpPr>
        <p:spPr>
          <a:xfrm>
            <a:off x="1547641" y="1093371"/>
            <a:ext cx="8951295" cy="5262979"/>
          </a:xfrm>
          <a:prstGeom prst="rect">
            <a:avLst/>
          </a:prstGeom>
          <a:noFill/>
        </p:spPr>
        <p:txBody>
          <a:bodyPr wrap="square">
            <a:spAutoFit/>
          </a:bodyPr>
          <a:lstStyle/>
          <a:p>
            <a:r>
              <a:rPr lang="en-US" sz="1600" b="1" dirty="0"/>
              <a:t>Dispersion Measure Properties</a:t>
            </a:r>
          </a:p>
          <a:p>
            <a:endParaRPr lang="en-US" sz="1600" b="1" dirty="0"/>
          </a:p>
          <a:p>
            <a:pPr marL="342900" indent="-342900">
              <a:buFont typeface="Symbol" panose="05050102010706020507" pitchFamily="18" charset="2"/>
              <a:buChar char=""/>
            </a:pPr>
            <a:r>
              <a:rPr lang="en-US" sz="1600" dirty="0">
                <a:effectLst/>
                <a:ea typeface="Times New Roman" panose="02020603050405020304" pitchFamily="18" charset="0"/>
              </a:rPr>
              <a:t>Turbulent space and astrophysical plasmas are present in a wide range of astrophysical media, from the Earth's magnetosphere to distant star-forming clouds. </a:t>
            </a:r>
          </a:p>
          <a:p>
            <a:endParaRPr lang="en-US" sz="1600" dirty="0">
              <a:effectLst/>
              <a:ea typeface="Times New Roman" panose="02020603050405020304" pitchFamily="18" charset="0"/>
            </a:endParaRPr>
          </a:p>
          <a:p>
            <a:pPr marL="342900" indent="-342900">
              <a:buFont typeface="Symbol" panose="05050102010706020507" pitchFamily="18" charset="2"/>
              <a:buChar char=""/>
            </a:pPr>
            <a:r>
              <a:rPr lang="en-US" sz="1600" dirty="0">
                <a:effectLst/>
                <a:ea typeface="Times New Roman" panose="02020603050405020304" pitchFamily="18" charset="0"/>
              </a:rPr>
              <a:t>The mechanisms governing fluid turbulence are still not fully understood.  The favored way of studying turbulence is to resort to a statistical approach. Kolmogorov was among the pioneers in this field with his four-fifths law (Kolmogorov 1941), an exact relation for homogeneous incompressible isotropic hydrodynamic (HD) turbulence. </a:t>
            </a:r>
          </a:p>
          <a:p>
            <a:pPr marL="342900" indent="-342900">
              <a:buFont typeface="Symbol" panose="05050102010706020507" pitchFamily="18" charset="2"/>
              <a:buChar char=""/>
            </a:pPr>
            <a:endParaRPr lang="en-US" sz="1600" dirty="0">
              <a:effectLst/>
              <a:ea typeface="Times New Roman" panose="02020603050405020304" pitchFamily="18" charset="0"/>
            </a:endParaRPr>
          </a:p>
          <a:p>
            <a:pPr marL="342900" indent="-342900">
              <a:buFont typeface="Symbol" panose="05050102010706020507" pitchFamily="18" charset="2"/>
              <a:buChar char=""/>
            </a:pPr>
            <a:r>
              <a:rPr lang="en-US" sz="1600" dirty="0">
                <a:effectLst/>
                <a:ea typeface="Times New Roman" panose="02020603050405020304" pitchFamily="18" charset="0"/>
              </a:rPr>
              <a:t>The magnitude of pulsar variations can be above what models would predict for an ISM dominated by Kolmogorov turbulence.  This excess as likely due to a pulsar's local environment (the supernova remnant) and a pulsar’s wind nebula. Analysis of Crab Nebula pulsar observations have revealed a frequency dependence of the pulse smearing time. The DM of the Crab pulsar has been observed to increase by 0.02 cm−3 pc yr−1 between 1982 and 1988, attributed to variations within the turbulent environment of the local Crab SNR. </a:t>
            </a:r>
          </a:p>
          <a:p>
            <a:pPr marL="342900" indent="-342900">
              <a:buFont typeface="Symbol" panose="05050102010706020507" pitchFamily="18" charset="2"/>
              <a:buChar char=""/>
            </a:pPr>
            <a:endParaRPr lang="en-US" sz="1600" dirty="0">
              <a:effectLst/>
              <a:ea typeface="Times New Roman" panose="02020603050405020304" pitchFamily="18" charset="0"/>
            </a:endParaRPr>
          </a:p>
          <a:p>
            <a:pPr marL="342900" indent="-342900">
              <a:buFont typeface="Symbol" panose="05050102010706020507" pitchFamily="18" charset="2"/>
              <a:buChar char=""/>
            </a:pPr>
            <a:r>
              <a:rPr lang="en-US" sz="1600" dirty="0">
                <a:effectLst/>
                <a:ea typeface="Times New Roman" panose="02020603050405020304" pitchFamily="18" charset="0"/>
              </a:rPr>
              <a:t>In most cases, a pulsar's DM is constant, but several long-term studies of DM have revealed temporal variations on time-scales of months to years. Variations in dispersion have been used to study turbulent structure in the free electron density of the ISM.</a:t>
            </a:r>
            <a:endParaRPr lang="en-US" sz="1600" dirty="0">
              <a:ea typeface="Times New Roman" panose="02020603050405020304" pitchFamily="18" charset="0"/>
            </a:endParaRPr>
          </a:p>
          <a:p>
            <a:pPr marL="342900" indent="-342900">
              <a:buFont typeface="Symbol" panose="05050102010706020507" pitchFamily="18" charset="2"/>
              <a:buChar char=""/>
            </a:pP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415335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17</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611295" y="213974"/>
            <a:ext cx="4203202"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0AD8EEA0-F6D8-4C4A-9E32-F6A5257CE65A}"/>
              </a:ext>
            </a:extLst>
          </p:cNvPr>
          <p:cNvSpPr txBox="1"/>
          <p:nvPr/>
        </p:nvSpPr>
        <p:spPr>
          <a:xfrm>
            <a:off x="1023216" y="951398"/>
            <a:ext cx="7130884" cy="4955203"/>
          </a:xfrm>
          <a:prstGeom prst="rect">
            <a:avLst/>
          </a:prstGeom>
          <a:noFill/>
        </p:spPr>
        <p:txBody>
          <a:bodyPr wrap="square">
            <a:spAutoFit/>
          </a:bodyPr>
          <a:lstStyle/>
          <a:p>
            <a:r>
              <a:rPr lang="en-US" sz="1600" b="1" dirty="0"/>
              <a:t>Dispersion Measure Properties</a:t>
            </a:r>
          </a:p>
          <a:p>
            <a:endParaRPr lang="en-US" sz="1600" b="1" dirty="0"/>
          </a:p>
          <a:p>
            <a:pPr marL="342900" marR="0" lvl="0" indent="-342900">
              <a:spcBef>
                <a:spcPts val="0"/>
              </a:spcBef>
              <a:spcAft>
                <a:spcPts val="0"/>
              </a:spcAft>
              <a:buFont typeface="Symbol" panose="05050102010706020507" pitchFamily="18" charset="2"/>
              <a:buChar char=""/>
            </a:pPr>
            <a:r>
              <a:rPr lang="en-US" sz="1600" dirty="0">
                <a:solidFill>
                  <a:srgbClr val="0F2637"/>
                </a:solidFill>
                <a:effectLst/>
                <a:ea typeface="Times New Roman" panose="02020603050405020304" pitchFamily="18" charset="0"/>
              </a:rPr>
              <a:t>If the pulsar is in the plane of the galactic disk, there is a lot of ISM.  The DM can be very high. If the pulsar is outside the plane of the galaxy, the amount of ISM is less, and the DM is lower. </a:t>
            </a:r>
          </a:p>
          <a:p>
            <a:pPr marL="342900" marR="0" lvl="0" indent="-342900">
              <a:spcBef>
                <a:spcPts val="0"/>
              </a:spcBef>
              <a:spcAft>
                <a:spcPts val="0"/>
              </a:spcAft>
              <a:buFont typeface="Symbol" panose="05050102010706020507" pitchFamily="18" charset="2"/>
              <a:buChar char=""/>
            </a:pPr>
            <a:endParaRPr lang="en-US" sz="1600" dirty="0">
              <a:effectLst/>
              <a:ea typeface="Times New Roman" panose="02020603050405020304" pitchFamily="18" charset="0"/>
            </a:endParaRPr>
          </a:p>
          <a:p>
            <a:pPr marL="342900" indent="-342900">
              <a:buFont typeface="Symbol" panose="05050102010706020507" pitchFamily="18" charset="2"/>
              <a:buChar char=""/>
            </a:pPr>
            <a:r>
              <a:rPr lang="en-US" sz="1600" dirty="0">
                <a:effectLst/>
                <a:ea typeface="Times New Roman" panose="02020603050405020304" pitchFamily="18" charset="0"/>
              </a:rPr>
              <a:t>A cold plasma of free electrons affects radio propagation and hence the observed pulse shape of a pulsar in two dominant ways: through dispersion and through multipath scattering. The delay experienced by scattered rays causes the observed pulse profile of a pulsar to be broadened, and to exhibit a characteristic exponential scattering tail. </a:t>
            </a:r>
          </a:p>
          <a:p>
            <a:pPr marL="342900" indent="-342900">
              <a:buFont typeface="Symbol" panose="05050102010706020507" pitchFamily="18" charset="2"/>
              <a:buChar char=""/>
            </a:pPr>
            <a:endParaRPr lang="en-US" sz="1600" dirty="0">
              <a:effectLst/>
              <a:ea typeface="Times New Roman" panose="02020603050405020304" pitchFamily="18" charset="0"/>
            </a:endParaRPr>
          </a:p>
          <a:p>
            <a:pPr marL="342900" indent="-342900">
              <a:buFont typeface="Symbol" panose="05050102010706020507" pitchFamily="18" charset="2"/>
              <a:buChar char=""/>
            </a:pPr>
            <a:r>
              <a:rPr lang="en-US" sz="1600" dirty="0">
                <a:effectLst/>
                <a:ea typeface="Times New Roman" panose="02020603050405020304" pitchFamily="18" charset="0"/>
              </a:rPr>
              <a:t>Dispersion causes the group velocity of the signal to be frequency dependent. If left uncorrected, the delay causes the received signal to sweep across the observing bandwidth, resulting in a broadening of the observed profile. The emission from pulsars experience a time delay as it passes through the ISM due to the dispersive effects of its plasma component. The group delay of this signal depends on the observation frequency and the electron density along the line of sight.   </a:t>
            </a:r>
          </a:p>
          <a:p>
            <a:pPr marL="342900" marR="0" lvl="0" indent="-342900">
              <a:buFont typeface="Symbol" panose="05050102010706020507" pitchFamily="18" charset="2"/>
              <a:buChar char=""/>
            </a:pPr>
            <a:endParaRPr lang="en-US" sz="1200" dirty="0">
              <a:effectLst/>
              <a:ea typeface="Times New Roman" panose="02020603050405020304" pitchFamily="18"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FE258BC9-AE3E-59EA-FADB-4E0F54465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2152" y="1325461"/>
            <a:ext cx="3673671" cy="3243163"/>
          </a:xfrm>
          <a:prstGeom prst="rect">
            <a:avLst/>
          </a:prstGeom>
        </p:spPr>
      </p:pic>
      <p:sp>
        <p:nvSpPr>
          <p:cNvPr id="7" name="TextBox 6">
            <a:extLst>
              <a:ext uri="{FF2B5EF4-FFF2-40B4-BE49-F238E27FC236}">
                <a16:creationId xmlns:a16="http://schemas.microsoft.com/office/drawing/2014/main" id="{CC52C3AD-F7AC-780F-E42D-CDB2F0246DCC}"/>
              </a:ext>
            </a:extLst>
          </p:cNvPr>
          <p:cNvSpPr txBox="1"/>
          <p:nvPr/>
        </p:nvSpPr>
        <p:spPr>
          <a:xfrm>
            <a:off x="8330617" y="4568624"/>
            <a:ext cx="3303165" cy="215444"/>
          </a:xfrm>
          <a:prstGeom prst="rect">
            <a:avLst/>
          </a:prstGeom>
          <a:noFill/>
        </p:spPr>
        <p:txBody>
          <a:bodyPr wrap="square">
            <a:spAutoFit/>
          </a:bodyPr>
          <a:lstStyle/>
          <a:p>
            <a:r>
              <a:rPr lang="en-US" sz="800" dirty="0"/>
              <a:t>Reference: https://en.wikipedia.org/wiki/Galactic_coordinate_system</a:t>
            </a:r>
          </a:p>
        </p:txBody>
      </p:sp>
    </p:spTree>
    <p:extLst>
      <p:ext uri="{BB962C8B-B14F-4D97-AF65-F5344CB8AC3E}">
        <p14:creationId xmlns:p14="http://schemas.microsoft.com/office/powerpoint/2010/main" val="370168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18</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745519" y="355607"/>
            <a:ext cx="4309321"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986AE417-0E8C-4819-8822-46A7ADCE55C1}"/>
              </a:ext>
            </a:extLst>
          </p:cNvPr>
          <p:cNvSpPr txBox="1"/>
          <p:nvPr/>
        </p:nvSpPr>
        <p:spPr>
          <a:xfrm>
            <a:off x="1705062" y="5833471"/>
            <a:ext cx="5987643" cy="630622"/>
          </a:xfrm>
          <a:prstGeom prst="rect">
            <a:avLst/>
          </a:prstGeom>
          <a:noFill/>
        </p:spPr>
        <p:txBody>
          <a:bodyPr wrap="square">
            <a:spAutoFit/>
          </a:bodyPr>
          <a:lstStyle/>
          <a:p>
            <a:pPr>
              <a:lnSpc>
                <a:spcPct val="107000"/>
              </a:lnSpc>
            </a:pPr>
            <a:r>
              <a:rPr lang="en-US" sz="1400" dirty="0"/>
              <a:t>Australia Telescope National Facility (ATNF) website, </a:t>
            </a:r>
            <a:r>
              <a:rPr lang="en-US" sz="1400" dirty="0">
                <a:effectLst/>
                <a:ea typeface="Yu Mincho" panose="02020400000000000000" pitchFamily="18" charset="-128"/>
                <a:cs typeface="Times New Roman" panose="02020603050405020304" pitchFamily="18" charset="0"/>
              </a:rPr>
              <a:t>ATNF Pulsar Catalogue</a:t>
            </a:r>
            <a:endParaRPr lang="en-US" sz="1400" dirty="0">
              <a:effectLst/>
              <a:ea typeface="Times New Roman" panose="02020603050405020304" pitchFamily="18" charset="0"/>
            </a:endParaRPr>
          </a:p>
          <a:p>
            <a:r>
              <a:rPr lang="en-US" sz="1000" dirty="0"/>
              <a:t>https://www.atnf.csiro.au/research/pulsar/psrcat/</a:t>
            </a:r>
          </a:p>
          <a:p>
            <a:r>
              <a:rPr lang="en-US" sz="1000" dirty="0"/>
              <a:t>Paper: Manchester, R. N., Hobbs, G.B., Teoh, A. &amp; Hobbs, M., AJ, 129, 1993-2006 (2005)</a:t>
            </a:r>
          </a:p>
        </p:txBody>
      </p:sp>
      <p:pic>
        <p:nvPicPr>
          <p:cNvPr id="7" name="Picture 6" descr="Table&#10;&#10;Description automatically generated">
            <a:extLst>
              <a:ext uri="{FF2B5EF4-FFF2-40B4-BE49-F238E27FC236}">
                <a16:creationId xmlns:a16="http://schemas.microsoft.com/office/drawing/2014/main" id="{C5911BD3-299A-4AB8-80C8-59D106A7C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204" y="1962852"/>
            <a:ext cx="6568044" cy="378672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0C7C4C-0F01-458C-A3E0-495BFBAE9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52" y="1398563"/>
            <a:ext cx="4706007" cy="905001"/>
          </a:xfrm>
          <a:prstGeom prst="rect">
            <a:avLst/>
          </a:prstGeom>
        </p:spPr>
      </p:pic>
      <p:sp>
        <p:nvSpPr>
          <p:cNvPr id="8" name="TextBox 7">
            <a:extLst>
              <a:ext uri="{FF2B5EF4-FFF2-40B4-BE49-F238E27FC236}">
                <a16:creationId xmlns:a16="http://schemas.microsoft.com/office/drawing/2014/main" id="{BDBB9846-A85D-457F-BA17-EB3981F8C119}"/>
              </a:ext>
            </a:extLst>
          </p:cNvPr>
          <p:cNvSpPr txBox="1"/>
          <p:nvPr/>
        </p:nvSpPr>
        <p:spPr>
          <a:xfrm>
            <a:off x="703385" y="2149675"/>
            <a:ext cx="1402563" cy="307777"/>
          </a:xfrm>
          <a:prstGeom prst="rect">
            <a:avLst/>
          </a:prstGeom>
          <a:noFill/>
        </p:spPr>
        <p:txBody>
          <a:bodyPr wrap="none" rtlCol="0">
            <a:spAutoFit/>
          </a:bodyPr>
          <a:lstStyle/>
          <a:p>
            <a:r>
              <a:rPr lang="en-US" sz="1400" dirty="0"/>
              <a:t>Then Press Table</a:t>
            </a:r>
          </a:p>
        </p:txBody>
      </p:sp>
    </p:spTree>
    <p:extLst>
      <p:ext uri="{BB962C8B-B14F-4D97-AF65-F5344CB8AC3E}">
        <p14:creationId xmlns:p14="http://schemas.microsoft.com/office/powerpoint/2010/main" val="1948532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19</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787464" y="278556"/>
            <a:ext cx="4309321"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986AE417-0E8C-4819-8822-46A7ADCE55C1}"/>
              </a:ext>
            </a:extLst>
          </p:cNvPr>
          <p:cNvSpPr txBox="1"/>
          <p:nvPr/>
        </p:nvSpPr>
        <p:spPr>
          <a:xfrm>
            <a:off x="1588085" y="5908290"/>
            <a:ext cx="4855129" cy="630622"/>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ATNF Pulsar Catalogue</a:t>
            </a:r>
            <a:endParaRPr lang="en-US" sz="1400" b="1" dirty="0">
              <a:effectLst/>
              <a:ea typeface="Times New Roman" panose="02020603050405020304" pitchFamily="18" charset="0"/>
            </a:endParaRPr>
          </a:p>
          <a:p>
            <a:r>
              <a:rPr lang="en-US" sz="1000" dirty="0"/>
              <a:t>https://www.atnf.csiro.au/research/pulsar/psrcat/</a:t>
            </a:r>
          </a:p>
          <a:p>
            <a:r>
              <a:rPr lang="en-US" sz="1000" dirty="0"/>
              <a:t>Paper: Manchester, R. N., Hobbs, G.B., Teoh, A. &amp; Hobbs, M., AJ, 129, 1993-2006 (2005)</a:t>
            </a:r>
          </a:p>
        </p:txBody>
      </p:sp>
      <p:pic>
        <p:nvPicPr>
          <p:cNvPr id="7" name="Picture 6" descr="Table&#10;&#10;Description automatically generated">
            <a:extLst>
              <a:ext uri="{FF2B5EF4-FFF2-40B4-BE49-F238E27FC236}">
                <a16:creationId xmlns:a16="http://schemas.microsoft.com/office/drawing/2014/main" id="{CFBE117C-17E2-4E57-B167-2F0E81943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396" y="1632645"/>
            <a:ext cx="6327780" cy="4278699"/>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B2E34CD1-0A7F-4BAC-AAA4-9E2BDDB8B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79" y="1023633"/>
            <a:ext cx="4839375" cy="905001"/>
          </a:xfrm>
          <a:prstGeom prst="rect">
            <a:avLst/>
          </a:prstGeom>
        </p:spPr>
      </p:pic>
      <p:sp>
        <p:nvSpPr>
          <p:cNvPr id="10" name="TextBox 9">
            <a:extLst>
              <a:ext uri="{FF2B5EF4-FFF2-40B4-BE49-F238E27FC236}">
                <a16:creationId xmlns:a16="http://schemas.microsoft.com/office/drawing/2014/main" id="{3CD8E120-3C2E-44EE-B0FD-F83D0E7DF3E1}"/>
              </a:ext>
            </a:extLst>
          </p:cNvPr>
          <p:cNvSpPr txBox="1"/>
          <p:nvPr/>
        </p:nvSpPr>
        <p:spPr>
          <a:xfrm>
            <a:off x="644847" y="1743968"/>
            <a:ext cx="1747401" cy="369332"/>
          </a:xfrm>
          <a:prstGeom prst="rect">
            <a:avLst/>
          </a:prstGeom>
          <a:noFill/>
        </p:spPr>
        <p:txBody>
          <a:bodyPr wrap="none" rtlCol="0">
            <a:spAutoFit/>
          </a:bodyPr>
          <a:lstStyle/>
          <a:p>
            <a:r>
              <a:rPr lang="en-US" dirty="0"/>
              <a:t>Then Press Table</a:t>
            </a:r>
          </a:p>
        </p:txBody>
      </p:sp>
      <p:sp>
        <p:nvSpPr>
          <p:cNvPr id="11" name="TextBox 10">
            <a:extLst>
              <a:ext uri="{FF2B5EF4-FFF2-40B4-BE49-F238E27FC236}">
                <a16:creationId xmlns:a16="http://schemas.microsoft.com/office/drawing/2014/main" id="{EF7BC60F-F195-4D2C-BA3B-1F934A762D1E}"/>
              </a:ext>
            </a:extLst>
          </p:cNvPr>
          <p:cNvSpPr txBox="1"/>
          <p:nvPr/>
        </p:nvSpPr>
        <p:spPr>
          <a:xfrm>
            <a:off x="721436" y="2738868"/>
            <a:ext cx="3602603" cy="1477328"/>
          </a:xfrm>
          <a:prstGeom prst="rect">
            <a:avLst/>
          </a:prstGeom>
          <a:noFill/>
        </p:spPr>
        <p:txBody>
          <a:bodyPr wrap="square">
            <a:spAutoFit/>
          </a:bodyPr>
          <a:lstStyle/>
          <a:p>
            <a:pPr marR="0" lvl="0">
              <a:spcBef>
                <a:spcPts val="0"/>
              </a:spcBef>
              <a:spcAft>
                <a:spcPts val="0"/>
              </a:spcAft>
            </a:pPr>
            <a:r>
              <a:rPr lang="en-US" sz="1800" dirty="0">
                <a:effectLst/>
                <a:ea typeface="Times New Roman" panose="02020603050405020304" pitchFamily="18" charset="0"/>
              </a:rPr>
              <a:t>The Crab Pulsar (PSR B0531+21, also known by the J2000 name PSR J0534+2200) was discovered in 1968.  It is the remnant of its progenitor supernova SN 1054. </a:t>
            </a:r>
          </a:p>
        </p:txBody>
      </p:sp>
    </p:spTree>
    <p:extLst>
      <p:ext uri="{BB962C8B-B14F-4D97-AF65-F5344CB8AC3E}">
        <p14:creationId xmlns:p14="http://schemas.microsoft.com/office/powerpoint/2010/main" val="344481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Agenda</a:t>
            </a:r>
          </a:p>
        </p:txBody>
      </p:sp>
      <p:sp>
        <p:nvSpPr>
          <p:cNvPr id="3" name="Subtitle 2"/>
          <p:cNvSpPr>
            <a:spLocks noGrp="1"/>
          </p:cNvSpPr>
          <p:nvPr>
            <p:ph type="subTitle" idx="1"/>
          </p:nvPr>
        </p:nvSpPr>
        <p:spPr>
          <a:xfrm>
            <a:off x="1524000" y="1505243"/>
            <a:ext cx="9144000" cy="3657600"/>
          </a:xfrm>
        </p:spPr>
        <p:txBody>
          <a:bodyPr>
            <a:normAutofit fontScale="92500" lnSpcReduction="20000"/>
          </a:bodyPr>
          <a:lstStyle/>
          <a:p>
            <a:pPr marL="342900" indent="-342900" algn="l">
              <a:buFont typeface="Arial" panose="020B0604020202020204" pitchFamily="34" charset="0"/>
              <a:buChar char="•"/>
            </a:pPr>
            <a:r>
              <a:rPr lang="en-US" sz="3600" dirty="0"/>
              <a:t>20 Meter Dish Demo</a:t>
            </a:r>
          </a:p>
          <a:p>
            <a:pPr marL="342900" indent="-342900" algn="l">
              <a:buFont typeface="Arial" panose="020B0604020202020204" pitchFamily="34" charset="0"/>
              <a:buChar char="•"/>
            </a:pPr>
            <a:r>
              <a:rPr lang="en-US" sz="3600" dirty="0"/>
              <a:t>Pulsar Observing (short refresher)</a:t>
            </a:r>
          </a:p>
          <a:p>
            <a:pPr marL="342900" indent="-342900" algn="l">
              <a:buFont typeface="Arial" panose="020B0604020202020204" pitchFamily="34" charset="0"/>
              <a:buChar char="•"/>
            </a:pPr>
            <a:r>
              <a:rPr lang="en-US" sz="3600" dirty="0"/>
              <a:t>Dispersion Measure (DM) Observing</a:t>
            </a:r>
          </a:p>
          <a:p>
            <a:pPr marL="342900" indent="-342900" algn="l">
              <a:buFont typeface="Arial" panose="020B0604020202020204" pitchFamily="34" charset="0"/>
              <a:buChar char="•"/>
            </a:pPr>
            <a:r>
              <a:rPr lang="en-US" sz="3600" dirty="0"/>
              <a:t>ATNF</a:t>
            </a:r>
          </a:p>
          <a:p>
            <a:pPr marL="342900" indent="-342900" algn="l">
              <a:buFont typeface="Arial" panose="020B0604020202020204" pitchFamily="34" charset="0"/>
              <a:buChar char="•"/>
            </a:pPr>
            <a:r>
              <a:rPr lang="en-US" sz="3600" dirty="0"/>
              <a:t>(DM) Observing - Crab Pulsar</a:t>
            </a:r>
          </a:p>
          <a:p>
            <a:pPr marL="342900" indent="-342900" algn="l">
              <a:buFont typeface="Arial" panose="020B0604020202020204" pitchFamily="34" charset="0"/>
              <a:buChar char="•"/>
            </a:pPr>
            <a:r>
              <a:rPr lang="en-US" sz="3600" dirty="0"/>
              <a:t>(DM) Observing - Other</a:t>
            </a:r>
          </a:p>
          <a:p>
            <a:pPr marL="342900" indent="-342900" algn="l">
              <a:buFont typeface="Arial" panose="020B0604020202020204" pitchFamily="34" charset="0"/>
              <a:buChar char="•"/>
            </a:pPr>
            <a:r>
              <a:rPr lang="en-US" sz="3600" dirty="0"/>
              <a:t>SARA Analytical Section Open Forum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2</a:t>
            </a:fld>
            <a:endParaRPr lang="en-US"/>
          </a:p>
        </p:txBody>
      </p:sp>
    </p:spTree>
    <p:extLst>
      <p:ext uri="{BB962C8B-B14F-4D97-AF65-F5344CB8AC3E}">
        <p14:creationId xmlns:p14="http://schemas.microsoft.com/office/powerpoint/2010/main" val="315071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20</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568382" y="214385"/>
            <a:ext cx="4309321"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986AE417-0E8C-4819-8822-46A7ADCE55C1}"/>
              </a:ext>
            </a:extLst>
          </p:cNvPr>
          <p:cNvSpPr txBox="1"/>
          <p:nvPr/>
        </p:nvSpPr>
        <p:spPr>
          <a:xfrm>
            <a:off x="1420881" y="6090853"/>
            <a:ext cx="4855129" cy="630622"/>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ATNF Pulsar Catalogue</a:t>
            </a:r>
            <a:endParaRPr lang="en-US" sz="1400" b="1" dirty="0">
              <a:effectLst/>
              <a:ea typeface="Times New Roman" panose="02020603050405020304" pitchFamily="18" charset="0"/>
            </a:endParaRPr>
          </a:p>
          <a:p>
            <a:r>
              <a:rPr lang="en-US" sz="1000" dirty="0"/>
              <a:t>https://www.atnf.csiro.au/research/pulsar/psrcat/</a:t>
            </a:r>
          </a:p>
          <a:p>
            <a:r>
              <a:rPr lang="en-US" sz="1000" dirty="0"/>
              <a:t>Paper: Manchester, R. N., Hobbs, G.B., Teoh, A. &amp; Hobbs, M., AJ, 129, 1993-2006 (2005)</a:t>
            </a:r>
          </a:p>
        </p:txBody>
      </p:sp>
      <p:pic>
        <p:nvPicPr>
          <p:cNvPr id="7" name="Picture 6" descr="Table&#10;&#10;Description automatically generated">
            <a:extLst>
              <a:ext uri="{FF2B5EF4-FFF2-40B4-BE49-F238E27FC236}">
                <a16:creationId xmlns:a16="http://schemas.microsoft.com/office/drawing/2014/main" id="{9378064A-7179-4E5E-871B-64DF8B59D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139" y="1253353"/>
            <a:ext cx="4855129" cy="5078996"/>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985553CE-129D-45CF-9713-97B7BD143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43" y="1137715"/>
            <a:ext cx="5048955" cy="905001"/>
          </a:xfrm>
          <a:prstGeom prst="rect">
            <a:avLst/>
          </a:prstGeom>
        </p:spPr>
      </p:pic>
      <p:sp>
        <p:nvSpPr>
          <p:cNvPr id="8" name="TextBox 7">
            <a:extLst>
              <a:ext uri="{FF2B5EF4-FFF2-40B4-BE49-F238E27FC236}">
                <a16:creationId xmlns:a16="http://schemas.microsoft.com/office/drawing/2014/main" id="{0A03A79F-0548-42F3-AB03-AEF6DE9576A5}"/>
              </a:ext>
            </a:extLst>
          </p:cNvPr>
          <p:cNvSpPr txBox="1"/>
          <p:nvPr/>
        </p:nvSpPr>
        <p:spPr>
          <a:xfrm>
            <a:off x="547180" y="1858050"/>
            <a:ext cx="1747401" cy="369332"/>
          </a:xfrm>
          <a:prstGeom prst="rect">
            <a:avLst/>
          </a:prstGeom>
          <a:noFill/>
        </p:spPr>
        <p:txBody>
          <a:bodyPr wrap="none" rtlCol="0">
            <a:spAutoFit/>
          </a:bodyPr>
          <a:lstStyle/>
          <a:p>
            <a:r>
              <a:rPr lang="en-US" dirty="0"/>
              <a:t>Then Press Table</a:t>
            </a:r>
          </a:p>
        </p:txBody>
      </p:sp>
    </p:spTree>
    <p:extLst>
      <p:ext uri="{BB962C8B-B14F-4D97-AF65-F5344CB8AC3E}">
        <p14:creationId xmlns:p14="http://schemas.microsoft.com/office/powerpoint/2010/main" val="330110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21</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05911" y="309969"/>
            <a:ext cx="4309321" cy="923330"/>
          </a:xfrm>
          <a:prstGeom prst="rect">
            <a:avLst/>
          </a:prstGeom>
        </p:spPr>
        <p:txBody>
          <a:bodyPr wrap="none">
            <a:spAutoFit/>
          </a:bodyPr>
          <a:lstStyle/>
          <a:p>
            <a:r>
              <a:rPr lang="en-US" sz="5400" dirty="0">
                <a:latin typeface="+mj-lt"/>
              </a:rPr>
              <a:t>DM Observing</a:t>
            </a:r>
          </a:p>
        </p:txBody>
      </p:sp>
      <p:sp>
        <p:nvSpPr>
          <p:cNvPr id="6" name="TextBox 5">
            <a:extLst>
              <a:ext uri="{FF2B5EF4-FFF2-40B4-BE49-F238E27FC236}">
                <a16:creationId xmlns:a16="http://schemas.microsoft.com/office/drawing/2014/main" id="{986AE417-0E8C-4819-8822-46A7ADCE55C1}"/>
              </a:ext>
            </a:extLst>
          </p:cNvPr>
          <p:cNvSpPr txBox="1"/>
          <p:nvPr/>
        </p:nvSpPr>
        <p:spPr>
          <a:xfrm>
            <a:off x="1378346" y="6090853"/>
            <a:ext cx="4855129" cy="630622"/>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ATNF Pulsar Catalogue</a:t>
            </a:r>
            <a:endParaRPr lang="en-US" sz="1400" b="1" dirty="0">
              <a:effectLst/>
              <a:ea typeface="Times New Roman" panose="02020603050405020304" pitchFamily="18" charset="0"/>
            </a:endParaRPr>
          </a:p>
          <a:p>
            <a:r>
              <a:rPr lang="en-US" sz="1000" dirty="0"/>
              <a:t>https://www.atnf.csiro.au/research/pulsar/psrcat/</a:t>
            </a:r>
          </a:p>
          <a:p>
            <a:r>
              <a:rPr lang="en-US" sz="1000" dirty="0"/>
              <a:t>Paper: Manchester, R. N., Hobbs, G.B., Teoh, A. &amp; Hobbs, M., AJ, 129, 1993-2006 (2005)</a:t>
            </a:r>
          </a:p>
        </p:txBody>
      </p:sp>
      <p:pic>
        <p:nvPicPr>
          <p:cNvPr id="7" name="Picture 6" descr="Table&#10;&#10;Description automatically generated">
            <a:extLst>
              <a:ext uri="{FF2B5EF4-FFF2-40B4-BE49-F238E27FC236}">
                <a16:creationId xmlns:a16="http://schemas.microsoft.com/office/drawing/2014/main" id="{6CCBE6A2-0BC9-4396-AE8A-F6B794C8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415" y="1500370"/>
            <a:ext cx="6289441" cy="4211035"/>
          </a:xfrm>
          <a:prstGeom prst="rect">
            <a:avLst/>
          </a:prstGeom>
        </p:spPr>
      </p:pic>
      <p:sp>
        <p:nvSpPr>
          <p:cNvPr id="8" name="TextBox 7">
            <a:extLst>
              <a:ext uri="{FF2B5EF4-FFF2-40B4-BE49-F238E27FC236}">
                <a16:creationId xmlns:a16="http://schemas.microsoft.com/office/drawing/2014/main" id="{0DCD99F0-0577-44BC-868A-F342F9BCBA6A}"/>
              </a:ext>
            </a:extLst>
          </p:cNvPr>
          <p:cNvSpPr txBox="1"/>
          <p:nvPr/>
        </p:nvSpPr>
        <p:spPr>
          <a:xfrm>
            <a:off x="660123" y="1632973"/>
            <a:ext cx="1624547" cy="369332"/>
          </a:xfrm>
          <a:prstGeom prst="rect">
            <a:avLst/>
          </a:prstGeom>
          <a:noFill/>
        </p:spPr>
        <p:txBody>
          <a:bodyPr wrap="none" rtlCol="0">
            <a:spAutoFit/>
          </a:bodyPr>
          <a:lstStyle/>
          <a:p>
            <a:r>
              <a:rPr lang="en-US" b="1" dirty="0"/>
              <a:t>DMs over 1000</a:t>
            </a:r>
          </a:p>
        </p:txBody>
      </p:sp>
      <p:sp>
        <p:nvSpPr>
          <p:cNvPr id="9" name="TextBox 8">
            <a:extLst>
              <a:ext uri="{FF2B5EF4-FFF2-40B4-BE49-F238E27FC236}">
                <a16:creationId xmlns:a16="http://schemas.microsoft.com/office/drawing/2014/main" id="{B10AD0C1-DFFD-4F30-9B65-982BCF6479B1}"/>
              </a:ext>
            </a:extLst>
          </p:cNvPr>
          <p:cNvSpPr txBox="1"/>
          <p:nvPr/>
        </p:nvSpPr>
        <p:spPr>
          <a:xfrm>
            <a:off x="674349" y="1982079"/>
            <a:ext cx="3307166" cy="1200329"/>
          </a:xfrm>
          <a:prstGeom prst="rect">
            <a:avLst/>
          </a:prstGeom>
          <a:noFill/>
        </p:spPr>
        <p:txBody>
          <a:bodyPr wrap="square">
            <a:spAutoFit/>
          </a:bodyPr>
          <a:lstStyle/>
          <a:p>
            <a:pPr marR="0" lvl="0">
              <a:spcBef>
                <a:spcPts val="0"/>
              </a:spcBef>
              <a:spcAft>
                <a:spcPts val="0"/>
              </a:spcAft>
            </a:pPr>
            <a:r>
              <a:rPr lang="en-US" sz="1800" dirty="0">
                <a:solidFill>
                  <a:srgbClr val="0F2637"/>
                </a:solidFill>
                <a:effectLst/>
                <a:ea typeface="Times New Roman" panose="02020603050405020304" pitchFamily="18" charset="0"/>
              </a:rPr>
              <a:t>DM can be thought of as a measurement of distance. The higher the DM, the farther the pulse traveled.  </a:t>
            </a:r>
            <a:endParaRPr lang="en-US" sz="2800" dirty="0">
              <a:effectLst/>
              <a:ea typeface="Times New Roman" panose="02020603050405020304" pitchFamily="18" charset="0"/>
            </a:endParaRPr>
          </a:p>
        </p:txBody>
      </p:sp>
    </p:spTree>
    <p:extLst>
      <p:ext uri="{BB962C8B-B14F-4D97-AF65-F5344CB8AC3E}">
        <p14:creationId xmlns:p14="http://schemas.microsoft.com/office/powerpoint/2010/main" val="118369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5105099" y="242779"/>
            <a:ext cx="1616533" cy="923330"/>
          </a:xfrm>
          <a:prstGeom prst="rect">
            <a:avLst/>
          </a:prstGeom>
        </p:spPr>
        <p:txBody>
          <a:bodyPr wrap="none">
            <a:spAutoFit/>
          </a:bodyPr>
          <a:lstStyle/>
          <a:p>
            <a:r>
              <a:rPr lang="en-US" sz="5400" dirty="0">
                <a:latin typeface="+mj-lt"/>
              </a:rPr>
              <a:t>ATNF</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22</a:t>
            </a:fld>
            <a:endParaRPr lang="en-US"/>
          </a:p>
        </p:txBody>
      </p:sp>
      <p:sp>
        <p:nvSpPr>
          <p:cNvPr id="8" name="TextBox 7">
            <a:extLst>
              <a:ext uri="{FF2B5EF4-FFF2-40B4-BE49-F238E27FC236}">
                <a16:creationId xmlns:a16="http://schemas.microsoft.com/office/drawing/2014/main" id="{B5D566FA-7831-483C-B795-43D6EED337C3}"/>
              </a:ext>
            </a:extLst>
          </p:cNvPr>
          <p:cNvSpPr txBox="1"/>
          <p:nvPr/>
        </p:nvSpPr>
        <p:spPr>
          <a:xfrm>
            <a:off x="1404457" y="1166109"/>
            <a:ext cx="9949343" cy="2554545"/>
          </a:xfrm>
          <a:prstGeom prst="rect">
            <a:avLst/>
          </a:prstGeom>
          <a:noFill/>
        </p:spPr>
        <p:txBody>
          <a:bodyPr wrap="square">
            <a:spAutoFit/>
          </a:bodyPr>
          <a:lstStyle/>
          <a:p>
            <a:r>
              <a:rPr lang="en-US" sz="1600" b="1" dirty="0"/>
              <a:t>ATNF Pulsar Catalogue v1.68: Documentation</a:t>
            </a:r>
          </a:p>
          <a:p>
            <a:r>
              <a:rPr lang="en-US" sz="1600" dirty="0"/>
              <a:t>G. Hobbs, R. N. Manchester and L. Toomey </a:t>
            </a:r>
            <a:br>
              <a:rPr lang="en-US" sz="1600" dirty="0"/>
            </a:br>
            <a:r>
              <a:rPr lang="en-US" sz="1600" dirty="0"/>
              <a:t>CSIRO Astronomy and Space Science, Australia Telescope National Facility, PO Box 76, Epping, NSW 1710, Australia </a:t>
            </a:r>
            <a:br>
              <a:rPr lang="en-US" sz="1600" dirty="0"/>
            </a:br>
            <a:endParaRPr lang="en-US" sz="1600" dirty="0"/>
          </a:p>
          <a:p>
            <a:r>
              <a:rPr lang="en-US" sz="1600" b="1" dirty="0"/>
              <a:t>The ATNF Pulsar Catalogue</a:t>
            </a:r>
          </a:p>
          <a:p>
            <a:r>
              <a:rPr lang="en-US" sz="1600" dirty="0"/>
              <a:t>Includes all published rotation-powered pulsars, including those detected only at high energies, and Anomalous X-ray Pulsars (AXPs) and Soft Gamma-ray Repeaters (SGRs) for which coherent pulsations have been detected. However, it excludes accretion-powered pulsars such as Her X-1 and the X-ray millisecond pulsars. To access, use the web interface ( </a:t>
            </a:r>
            <a:r>
              <a:rPr lang="en-US" sz="1600" dirty="0">
                <a:hlinkClick r:id="rId3"/>
              </a:rPr>
              <a:t>http://www.atnf.csiro.au/research/pulsar/psrcat</a:t>
            </a:r>
            <a:r>
              <a:rPr lang="en-US" sz="1600" dirty="0"/>
              <a:t> ). Appendix A: The Pulsar Parameters, lists the commonly used pulsar parameters.   </a:t>
            </a:r>
          </a:p>
        </p:txBody>
      </p:sp>
      <p:sp>
        <p:nvSpPr>
          <p:cNvPr id="9" name="Rectangle 1">
            <a:extLst>
              <a:ext uri="{FF2B5EF4-FFF2-40B4-BE49-F238E27FC236}">
                <a16:creationId xmlns:a16="http://schemas.microsoft.com/office/drawing/2014/main" id="{F63FC104-DD41-42DB-9504-A8425279CE4D}"/>
              </a:ext>
            </a:extLst>
          </p:cNvPr>
          <p:cNvSpPr>
            <a:spLocks noChangeArrowheads="1"/>
          </p:cNvSpPr>
          <p:nvPr/>
        </p:nvSpPr>
        <p:spPr bwMode="auto">
          <a:xfrm>
            <a:off x="1704828" y="3878749"/>
            <a:ext cx="90759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rPr>
              <a:t>A Few More Examples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To produce a list of the names and Galactic coordinates of all the known pulsars with periods greater than two seconds and distances greater than 3 kpc: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0" i="0" u="none" strike="noStrike" cap="none" normalizeH="0" baseline="0" dirty="0">
                <a:ln>
                  <a:noFill/>
                </a:ln>
                <a:solidFill>
                  <a:schemeClr val="tx1"/>
                </a:solidFill>
                <a:effectLst/>
                <a:latin typeface="Arial" panose="020B0604020202020204" pitchFamily="34" charset="0"/>
              </a:rPr>
              <a:t>Click on the box to the left of 'Name', 'GL' and 'GB' under the 'Predefined Variables' heading at the top of the web interface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800" b="0" i="0" u="none" strike="noStrike" cap="none" normalizeH="0" baseline="0" dirty="0">
                <a:ln>
                  <a:noFill/>
                </a:ln>
                <a:solidFill>
                  <a:schemeClr val="tx1"/>
                </a:solidFill>
                <a:effectLst/>
                <a:latin typeface="Arial" panose="020B0604020202020204" pitchFamily="34" charset="0"/>
              </a:rPr>
              <a:t>In the 'Condition' box, type: p0 &gt; 2 &amp;&amp; </a:t>
            </a:r>
            <a:r>
              <a:rPr kumimoji="0" lang="en-US" altLang="en-US" sz="800" b="0" i="0" u="none" strike="noStrike" cap="none" normalizeH="0" baseline="0" dirty="0" err="1">
                <a:ln>
                  <a:noFill/>
                </a:ln>
                <a:solidFill>
                  <a:schemeClr val="tx1"/>
                </a:solidFill>
                <a:effectLst/>
                <a:latin typeface="Arial" panose="020B0604020202020204" pitchFamily="34" charset="0"/>
              </a:rPr>
              <a:t>dist</a:t>
            </a:r>
            <a:r>
              <a:rPr kumimoji="0" lang="en-US" altLang="en-US" sz="800" b="0" i="0" u="none" strike="noStrike" cap="none" normalizeH="0" baseline="0" dirty="0">
                <a:ln>
                  <a:noFill/>
                </a:ln>
                <a:solidFill>
                  <a:schemeClr val="tx1"/>
                </a:solidFill>
                <a:effectLst/>
                <a:latin typeface="Arial" panose="020B0604020202020204" pitchFamily="34" charset="0"/>
              </a:rPr>
              <a:t> &gt; 3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800" b="0" i="0" u="none" strike="noStrike" cap="none" normalizeH="0" baseline="0" dirty="0">
                <a:ln>
                  <a:noFill/>
                </a:ln>
                <a:solidFill>
                  <a:schemeClr val="tx1"/>
                </a:solidFill>
                <a:effectLst/>
                <a:latin typeface="Arial" panose="020B0604020202020204" pitchFamily="34" charset="0"/>
              </a:rPr>
              <a:t>Move to the bottom of the page and click on     TABLE (BOX)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To plot a period-period derivative diagram for all the known pulsars: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0" i="0" u="none" strike="noStrike" cap="none" normalizeH="0" baseline="0" dirty="0">
                <a:ln>
                  <a:noFill/>
                </a:ln>
                <a:solidFill>
                  <a:schemeClr val="tx1"/>
                </a:solidFill>
                <a:effectLst/>
                <a:latin typeface="Arial" panose="020B0604020202020204" pitchFamily="34" charset="0"/>
              </a:rPr>
              <a:t>Move to the bottom of the web interface and enter 'p0' in the 'X-Axis' box underneath the heading 'Plotted Output'.  Change 'linear' to 'log' to plot the graph with logarithmic axes.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800" b="0" i="0" u="none" strike="noStrike" cap="none" normalizeH="0" baseline="0" dirty="0">
                <a:ln>
                  <a:noFill/>
                </a:ln>
                <a:solidFill>
                  <a:schemeClr val="tx1"/>
                </a:solidFill>
                <a:effectLst/>
                <a:latin typeface="Arial" panose="020B0604020202020204" pitchFamily="34" charset="0"/>
              </a:rPr>
              <a:t>Enter 'p1' in the 'Y-Axis' box and change 'linear' to 'log'.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800" b="0" i="0" u="none" strike="noStrike" cap="none" normalizeH="0" baseline="0" dirty="0">
                <a:ln>
                  <a:noFill/>
                </a:ln>
                <a:solidFill>
                  <a:schemeClr val="tx1"/>
                </a:solidFill>
                <a:effectLst/>
                <a:latin typeface="Arial" panose="020B0604020202020204" pitchFamily="34" charset="0"/>
              </a:rPr>
              <a:t>Click on PLOT (BOX)</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effectLst/>
                <a:latin typeface="Arial" panose="020B0604020202020204" pitchFamily="34" charset="0"/>
              </a:rPr>
              <a:t>To list all known pulsars with declinations greater than -30 degrees and with measured flux densities at 400 MHz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800" b="0" i="0" u="none" strike="noStrike" cap="none" normalizeH="0" baseline="0" dirty="0">
                <a:ln>
                  <a:noFill/>
                </a:ln>
                <a:effectLst/>
                <a:latin typeface="Arial" panose="020B0604020202020204" pitchFamily="34" charset="0"/>
              </a:rPr>
              <a:t>Under the 'Predefined Variables' heading, select 'Name', 'RAJ', 'DECJ' and 'S400'.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800" b="0" i="0" u="none" strike="noStrike" cap="none" normalizeH="0" baseline="0" dirty="0">
                <a:ln>
                  <a:noFill/>
                </a:ln>
                <a:effectLst/>
                <a:latin typeface="Arial" panose="020B0604020202020204" pitchFamily="34" charset="0"/>
              </a:rPr>
              <a:t>In the 'Condition' box type: </a:t>
            </a:r>
            <a:r>
              <a:rPr kumimoji="0" lang="en-US" altLang="en-US" sz="800" b="0" i="0" u="none" strike="noStrike" cap="none" normalizeH="0" baseline="0" dirty="0" err="1">
                <a:ln>
                  <a:noFill/>
                </a:ln>
                <a:effectLst/>
                <a:latin typeface="Arial" panose="020B0604020202020204" pitchFamily="34" charset="0"/>
              </a:rPr>
              <a:t>decjd</a:t>
            </a:r>
            <a:r>
              <a:rPr kumimoji="0" lang="en-US" altLang="en-US" sz="800" b="0" i="0" u="none" strike="noStrike" cap="none" normalizeH="0" baseline="0" dirty="0">
                <a:ln>
                  <a:noFill/>
                </a:ln>
                <a:effectLst/>
                <a:latin typeface="Arial" panose="020B0604020202020204" pitchFamily="34" charset="0"/>
              </a:rPr>
              <a:t> &gt; -30 &amp;&amp; exist(s400) </a:t>
            </a:r>
            <a:br>
              <a:rPr kumimoji="0" lang="en-US" altLang="en-US" sz="800" b="0" i="0" u="none" strike="noStrike" cap="none" normalizeH="0" baseline="0" dirty="0">
                <a:ln>
                  <a:noFill/>
                </a:ln>
                <a:effectLst/>
                <a:latin typeface="Arial" panose="020B0604020202020204" pitchFamily="34" charset="0"/>
              </a:rPr>
            </a:br>
            <a:r>
              <a:rPr kumimoji="0" lang="en-US" altLang="en-US" sz="800" b="0" i="0" u="none" strike="noStrike" cap="none" normalizeH="0" baseline="0" dirty="0">
                <a:ln>
                  <a:noFill/>
                </a:ln>
                <a:effectLst/>
                <a:latin typeface="Arial" panose="020B0604020202020204" pitchFamily="34" charset="0"/>
              </a:rPr>
              <a:t>Click on the TABLE (BOX)       icon at the bottom of the page.</a:t>
            </a:r>
            <a:endParaRPr kumimoji="0" lang="en-US" altLang="en-US" sz="1800" b="0" i="0" u="none" strike="noStrike" cap="none" normalizeH="0" baseline="0" dirty="0">
              <a:ln>
                <a:noFill/>
              </a:ln>
              <a:effectLst/>
              <a:latin typeface="Arial" panose="020B0604020202020204" pitchFamily="34" charset="0"/>
            </a:endParaRPr>
          </a:p>
        </p:txBody>
      </p:sp>
      <p:pic>
        <p:nvPicPr>
          <p:cNvPr id="10" name="Picture 2">
            <a:extLst>
              <a:ext uri="{FF2B5EF4-FFF2-40B4-BE49-F238E27FC236}">
                <a16:creationId xmlns:a16="http://schemas.microsoft.com/office/drawing/2014/main" id="{5D456A42-CBE6-41E5-9D65-A52835927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224" y="4351442"/>
            <a:ext cx="454826" cy="215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DD48DF0C-2237-4358-8C3F-C66013A7D1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04" y="5075749"/>
            <a:ext cx="483214" cy="2288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FB26749-C332-4CA2-893D-EE11114EBB76}"/>
              </a:ext>
            </a:extLst>
          </p:cNvPr>
          <p:cNvSpPr txBox="1"/>
          <p:nvPr/>
        </p:nvSpPr>
        <p:spPr>
          <a:xfrm>
            <a:off x="1752599" y="6356350"/>
            <a:ext cx="2953625" cy="215444"/>
          </a:xfrm>
          <a:prstGeom prst="rect">
            <a:avLst/>
          </a:prstGeom>
          <a:noFill/>
        </p:spPr>
        <p:txBody>
          <a:bodyPr wrap="square">
            <a:spAutoFit/>
          </a:bodyPr>
          <a:lstStyle/>
          <a:p>
            <a:r>
              <a:rPr lang="en-US" sz="800" dirty="0"/>
              <a:t>https://www.atnf.csiro.au/people/pulsar/psrcat/psrcat_help.html</a:t>
            </a:r>
          </a:p>
        </p:txBody>
      </p:sp>
    </p:spTree>
    <p:extLst>
      <p:ext uri="{BB962C8B-B14F-4D97-AF65-F5344CB8AC3E}">
        <p14:creationId xmlns:p14="http://schemas.microsoft.com/office/powerpoint/2010/main" val="219659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23</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4802532" y="89525"/>
            <a:ext cx="1634165" cy="923330"/>
          </a:xfrm>
          <a:prstGeom prst="rect">
            <a:avLst/>
          </a:prstGeom>
        </p:spPr>
        <p:txBody>
          <a:bodyPr wrap="none">
            <a:spAutoFit/>
          </a:bodyPr>
          <a:lstStyle/>
          <a:p>
            <a:r>
              <a:rPr lang="en-US" sz="5400" dirty="0">
                <a:latin typeface="+mj-lt"/>
              </a:rPr>
              <a:t>ATNF</a:t>
            </a:r>
          </a:p>
        </p:txBody>
      </p:sp>
      <p:pic>
        <p:nvPicPr>
          <p:cNvPr id="6" name="Picture 5" descr="Graphical user interface&#10;&#10;Description automatically generated">
            <a:extLst>
              <a:ext uri="{FF2B5EF4-FFF2-40B4-BE49-F238E27FC236}">
                <a16:creationId xmlns:a16="http://schemas.microsoft.com/office/drawing/2014/main" id="{D894A4AA-66DC-4A72-9166-0CADE0EAC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90" y="1570613"/>
            <a:ext cx="5569189" cy="2462095"/>
          </a:xfrm>
          <a:prstGeom prst="rect">
            <a:avLst/>
          </a:prstGeom>
        </p:spPr>
      </p:pic>
      <p:sp>
        <p:nvSpPr>
          <p:cNvPr id="11" name="TextBox 10">
            <a:extLst>
              <a:ext uri="{FF2B5EF4-FFF2-40B4-BE49-F238E27FC236}">
                <a16:creationId xmlns:a16="http://schemas.microsoft.com/office/drawing/2014/main" id="{EB8A906B-9839-472B-86DC-4B6EEFE3A5ED}"/>
              </a:ext>
            </a:extLst>
          </p:cNvPr>
          <p:cNvSpPr txBox="1"/>
          <p:nvPr/>
        </p:nvSpPr>
        <p:spPr>
          <a:xfrm>
            <a:off x="1672799" y="5685855"/>
            <a:ext cx="9346345" cy="338554"/>
          </a:xfrm>
          <a:prstGeom prst="rect">
            <a:avLst/>
          </a:prstGeom>
          <a:noFill/>
        </p:spPr>
        <p:txBody>
          <a:bodyPr wrap="square">
            <a:spAutoFit/>
          </a:bodyPr>
          <a:lstStyle/>
          <a:p>
            <a:r>
              <a:rPr lang="en-US" sz="800" dirty="0"/>
              <a:t>Because frequency is time-dependent, movement toward or away from a radio wave will affect the frequency at which it is detected, i.e., the Doppler effect.  One way to control for this movement is to measure barycentric frequency instead of raw frequency. Calculations of barycentric frequency control for the rotation of the Earth and its orbit around the sun. </a:t>
            </a:r>
          </a:p>
        </p:txBody>
      </p:sp>
      <p:sp>
        <p:nvSpPr>
          <p:cNvPr id="13" name="TextBox 12">
            <a:extLst>
              <a:ext uri="{FF2B5EF4-FFF2-40B4-BE49-F238E27FC236}">
                <a16:creationId xmlns:a16="http://schemas.microsoft.com/office/drawing/2014/main" id="{04E3B2F5-F154-461C-8C1A-F1592C53EB2A}"/>
              </a:ext>
            </a:extLst>
          </p:cNvPr>
          <p:cNvSpPr txBox="1"/>
          <p:nvPr/>
        </p:nvSpPr>
        <p:spPr>
          <a:xfrm>
            <a:off x="1663308" y="6166496"/>
            <a:ext cx="6094602" cy="338554"/>
          </a:xfrm>
          <a:prstGeom prst="rect">
            <a:avLst/>
          </a:prstGeom>
          <a:noFill/>
        </p:spPr>
        <p:txBody>
          <a:bodyPr wrap="square">
            <a:spAutoFit/>
          </a:bodyPr>
          <a:lstStyle/>
          <a:p>
            <a:r>
              <a:rPr lang="en-US" sz="1600" dirty="0"/>
              <a:t>https://www.atnf.csiro.au/research/pulsar/psrcat/</a:t>
            </a:r>
          </a:p>
        </p:txBody>
      </p:sp>
      <p:pic>
        <p:nvPicPr>
          <p:cNvPr id="14" name="Picture 13" descr="Graphical user interface, text, application&#10;&#10;Description automatically generated">
            <a:extLst>
              <a:ext uri="{FF2B5EF4-FFF2-40B4-BE49-F238E27FC236}">
                <a16:creationId xmlns:a16="http://schemas.microsoft.com/office/drawing/2014/main" id="{1FF39139-BCB9-4741-BBB0-F0D9783CE4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9947" r="66586" b="31138"/>
          <a:stretch/>
        </p:blipFill>
        <p:spPr>
          <a:xfrm>
            <a:off x="7269668" y="815128"/>
            <a:ext cx="3930926" cy="2776453"/>
          </a:xfrm>
          <a:prstGeom prst="rect">
            <a:avLst/>
          </a:prstGeom>
        </p:spPr>
      </p:pic>
      <p:sp>
        <p:nvSpPr>
          <p:cNvPr id="4" name="TextBox 3">
            <a:extLst>
              <a:ext uri="{FF2B5EF4-FFF2-40B4-BE49-F238E27FC236}">
                <a16:creationId xmlns:a16="http://schemas.microsoft.com/office/drawing/2014/main" id="{B519234A-077D-4E98-B0B6-FA35E9CAF1AA}"/>
              </a:ext>
            </a:extLst>
          </p:cNvPr>
          <p:cNvSpPr txBox="1"/>
          <p:nvPr/>
        </p:nvSpPr>
        <p:spPr>
          <a:xfrm>
            <a:off x="991406" y="931114"/>
            <a:ext cx="2088136" cy="369332"/>
          </a:xfrm>
          <a:prstGeom prst="rect">
            <a:avLst/>
          </a:prstGeom>
          <a:noFill/>
        </p:spPr>
        <p:txBody>
          <a:bodyPr wrap="none" rtlCol="0">
            <a:spAutoFit/>
          </a:bodyPr>
          <a:lstStyle/>
          <a:p>
            <a:r>
              <a:rPr lang="en-US" dirty="0"/>
              <a:t>Crab Pulsar Example</a:t>
            </a:r>
          </a:p>
        </p:txBody>
      </p:sp>
      <p:sp>
        <p:nvSpPr>
          <p:cNvPr id="15" name="TextBox 14">
            <a:extLst>
              <a:ext uri="{FF2B5EF4-FFF2-40B4-BE49-F238E27FC236}">
                <a16:creationId xmlns:a16="http://schemas.microsoft.com/office/drawing/2014/main" id="{4D13E451-F5A9-4CA1-958B-3CB02B1FBB56}"/>
              </a:ext>
            </a:extLst>
          </p:cNvPr>
          <p:cNvSpPr txBox="1"/>
          <p:nvPr/>
        </p:nvSpPr>
        <p:spPr>
          <a:xfrm>
            <a:off x="7152314" y="3820930"/>
            <a:ext cx="4382548" cy="707886"/>
          </a:xfrm>
          <a:prstGeom prst="rect">
            <a:avLst/>
          </a:prstGeom>
          <a:noFill/>
        </p:spPr>
        <p:txBody>
          <a:bodyPr wrap="square">
            <a:spAutoFit/>
          </a:bodyPr>
          <a:lstStyle/>
          <a:p>
            <a:r>
              <a:rPr lang="en-US" sz="1000" dirty="0"/>
              <a:t>See Appendix A for Parameter definitions.  </a:t>
            </a:r>
            <a:r>
              <a:rPr lang="en-US" sz="1000" dirty="0">
                <a:hlinkClick r:id="rId5"/>
              </a:rPr>
              <a:t>https://www.atnf.csiro.au/research/pulsar/psrcat/psrcat_help.html</a:t>
            </a:r>
            <a:endParaRPr lang="en-US" sz="1000" dirty="0"/>
          </a:p>
          <a:p>
            <a:r>
              <a:rPr lang="en-US" sz="1000" dirty="0"/>
              <a:t>For example, </a:t>
            </a:r>
            <a:r>
              <a:rPr kumimoji="0" lang="en-US" altLang="en-US" sz="1000" b="0" i="0" u="none" strike="noStrike" cap="none" normalizeH="0" baseline="0" dirty="0">
                <a:ln>
                  <a:noFill/>
                </a:ln>
                <a:solidFill>
                  <a:srgbClr val="000000"/>
                </a:solidFill>
                <a:effectLst/>
                <a:latin typeface="Arial Unicode MS"/>
              </a:rPr>
              <a:t>F0 is Barycentric rotation frequency (Hz); PO is Pulse Period.</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sz="1000" dirty="0"/>
          </a:p>
        </p:txBody>
      </p:sp>
      <p:sp>
        <p:nvSpPr>
          <p:cNvPr id="9" name="Rectangle 2">
            <a:extLst>
              <a:ext uri="{FF2B5EF4-FFF2-40B4-BE49-F238E27FC236}">
                <a16:creationId xmlns:a16="http://schemas.microsoft.com/office/drawing/2014/main" id="{8E582308-9B4E-4F72-A0F0-7B79AF3FE35C}"/>
              </a:ext>
            </a:extLst>
          </p:cNvPr>
          <p:cNvSpPr>
            <a:spLocks noChangeArrowheads="1"/>
          </p:cNvSpPr>
          <p:nvPr/>
        </p:nvSpPr>
        <p:spPr bwMode="auto">
          <a:xfrm rot="10800000" flipV="1">
            <a:off x="7269668" y="3460034"/>
            <a:ext cx="36388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ea typeface="Courier"/>
              </a:rPr>
              <a:t>P0                     0.0333924123                             1.200e-09</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8A14C8E-AFF3-45F4-B86A-D655B4EB72B0}"/>
              </a:ext>
            </a:extLst>
          </p:cNvPr>
          <p:cNvSpPr txBox="1"/>
          <p:nvPr/>
        </p:nvSpPr>
        <p:spPr>
          <a:xfrm>
            <a:off x="1672799" y="4962866"/>
            <a:ext cx="4584178" cy="553998"/>
          </a:xfrm>
          <a:prstGeom prst="rect">
            <a:avLst/>
          </a:prstGeom>
          <a:noFill/>
        </p:spPr>
        <p:txBody>
          <a:bodyPr wrap="square" rtlCol="0">
            <a:spAutoFit/>
          </a:bodyPr>
          <a:lstStyle/>
          <a:p>
            <a:r>
              <a:rPr lang="en-US" sz="1000" dirty="0"/>
              <a:t>NOTE: For 20m search on the crab pulsar (a pulsar) and not the crab nebula (a SNR)</a:t>
            </a:r>
          </a:p>
          <a:p>
            <a:r>
              <a:rPr lang="en-US" sz="1000" dirty="0"/>
              <a:t>Crab pulsar is PSR J0534+2200, a.k.a. PSR B0531+22 and also CM Tau</a:t>
            </a:r>
          </a:p>
          <a:p>
            <a:r>
              <a:rPr lang="en-US" sz="1000" dirty="0"/>
              <a:t>From Catalog DM = 56.77, PO pulse period (s) [Select “long” then Get Ephemeris. </a:t>
            </a:r>
          </a:p>
        </p:txBody>
      </p:sp>
    </p:spTree>
    <p:extLst>
      <p:ext uri="{BB962C8B-B14F-4D97-AF65-F5344CB8AC3E}">
        <p14:creationId xmlns:p14="http://schemas.microsoft.com/office/powerpoint/2010/main" val="420182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24</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4584419" y="78309"/>
            <a:ext cx="1634165" cy="923330"/>
          </a:xfrm>
          <a:prstGeom prst="rect">
            <a:avLst/>
          </a:prstGeom>
        </p:spPr>
        <p:txBody>
          <a:bodyPr wrap="none">
            <a:spAutoFit/>
          </a:bodyPr>
          <a:lstStyle/>
          <a:p>
            <a:r>
              <a:rPr lang="en-US" sz="5400" dirty="0">
                <a:latin typeface="+mj-lt"/>
              </a:rPr>
              <a:t>ATNF</a:t>
            </a:r>
          </a:p>
        </p:txBody>
      </p:sp>
      <p:pic>
        <p:nvPicPr>
          <p:cNvPr id="6" name="Picture 5" descr="Table&#10;&#10;Description automatically generated with medium confidence">
            <a:extLst>
              <a:ext uri="{FF2B5EF4-FFF2-40B4-BE49-F238E27FC236}">
                <a16:creationId xmlns:a16="http://schemas.microsoft.com/office/drawing/2014/main" id="{36CF48BF-A62C-4C7B-9BB6-E69621B3DC78}"/>
              </a:ext>
            </a:extLst>
          </p:cNvPr>
          <p:cNvPicPr>
            <a:picLocks noChangeAspect="1"/>
          </p:cNvPicPr>
          <p:nvPr/>
        </p:nvPicPr>
        <p:blipFill rotWithShape="1">
          <a:blip r:embed="rId3">
            <a:extLst>
              <a:ext uri="{28A0092B-C50C-407E-A947-70E740481C1C}">
                <a14:useLocalDpi xmlns:a14="http://schemas.microsoft.com/office/drawing/2010/main" val="0"/>
              </a:ext>
            </a:extLst>
          </a:blip>
          <a:srcRect t="33062" r="32560" b="4256"/>
          <a:stretch/>
        </p:blipFill>
        <p:spPr>
          <a:xfrm>
            <a:off x="2411819" y="1529132"/>
            <a:ext cx="7183801" cy="21965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005FD529-7694-4A84-883E-5D433297C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819" y="3965520"/>
            <a:ext cx="6594450" cy="923813"/>
          </a:xfrm>
          <a:prstGeom prst="rect">
            <a:avLst/>
          </a:prstGeom>
        </p:spPr>
      </p:pic>
      <p:pic>
        <p:nvPicPr>
          <p:cNvPr id="10" name="Picture 9">
            <a:extLst>
              <a:ext uri="{FF2B5EF4-FFF2-40B4-BE49-F238E27FC236}">
                <a16:creationId xmlns:a16="http://schemas.microsoft.com/office/drawing/2014/main" id="{D0F90A9D-334D-4A62-B1FC-47E05B9585A4}"/>
              </a:ext>
            </a:extLst>
          </p:cNvPr>
          <p:cNvPicPr>
            <a:picLocks noChangeAspect="1"/>
          </p:cNvPicPr>
          <p:nvPr/>
        </p:nvPicPr>
        <p:blipFill rotWithShape="1">
          <a:blip r:embed="rId5">
            <a:extLst>
              <a:ext uri="{28A0092B-C50C-407E-A947-70E740481C1C}">
                <a14:useLocalDpi xmlns:a14="http://schemas.microsoft.com/office/drawing/2010/main" val="0"/>
              </a:ext>
            </a:extLst>
          </a:blip>
          <a:srcRect l="846" t="8647" r="-846" b="58372"/>
          <a:stretch/>
        </p:blipFill>
        <p:spPr>
          <a:xfrm>
            <a:off x="2390936" y="5468654"/>
            <a:ext cx="7225569" cy="274675"/>
          </a:xfrm>
          <a:prstGeom prst="rect">
            <a:avLst/>
          </a:prstGeom>
        </p:spPr>
      </p:pic>
      <p:sp>
        <p:nvSpPr>
          <p:cNvPr id="7" name="TextBox 6">
            <a:extLst>
              <a:ext uri="{FF2B5EF4-FFF2-40B4-BE49-F238E27FC236}">
                <a16:creationId xmlns:a16="http://schemas.microsoft.com/office/drawing/2014/main" id="{79AE0BA8-42F3-4761-BE57-1D3E032E4093}"/>
              </a:ext>
            </a:extLst>
          </p:cNvPr>
          <p:cNvSpPr txBox="1"/>
          <p:nvPr/>
        </p:nvSpPr>
        <p:spPr>
          <a:xfrm>
            <a:off x="1693182" y="1114671"/>
            <a:ext cx="7923323" cy="369332"/>
          </a:xfrm>
          <a:prstGeom prst="rect">
            <a:avLst/>
          </a:prstGeom>
          <a:noFill/>
        </p:spPr>
        <p:txBody>
          <a:bodyPr wrap="none" rtlCol="0">
            <a:spAutoFit/>
          </a:bodyPr>
          <a:lstStyle/>
          <a:p>
            <a:r>
              <a:rPr lang="en-US" dirty="0"/>
              <a:t>If there is blank in the “Pulsar Name” box, the ephemeris returns a list of all pulsars</a:t>
            </a:r>
          </a:p>
        </p:txBody>
      </p:sp>
      <p:sp>
        <p:nvSpPr>
          <p:cNvPr id="11" name="Rectangle 2">
            <a:extLst>
              <a:ext uri="{FF2B5EF4-FFF2-40B4-BE49-F238E27FC236}">
                <a16:creationId xmlns:a16="http://schemas.microsoft.com/office/drawing/2014/main" id="{3A992F99-0326-4681-AB58-2960FFCAC988}"/>
              </a:ext>
            </a:extLst>
          </p:cNvPr>
          <p:cNvSpPr>
            <a:spLocks noChangeArrowheads="1"/>
          </p:cNvSpPr>
          <p:nvPr/>
        </p:nvSpPr>
        <p:spPr bwMode="auto">
          <a:xfrm>
            <a:off x="10362363" y="475357"/>
            <a:ext cx="135325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Arial" panose="020B0604020202020204" pitchFamily="34" charset="0"/>
              </a:rPr>
              <a:t>ATNF Pulsar Catalogue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a:ln>
                <a:noFill/>
              </a:ln>
              <a:solidFill>
                <a:srgbClr val="80808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808080"/>
                </a:solidFill>
                <a:effectLst/>
                <a:latin typeface="Arial" panose="020B0604020202020204" pitchFamily="34" charset="0"/>
              </a:rPr>
              <a:t>Catalogue Version: 1.68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AB675CD9-8684-4006-8C52-261B91329E3A}"/>
              </a:ext>
            </a:extLst>
          </p:cNvPr>
          <p:cNvSpPr txBox="1"/>
          <p:nvPr/>
        </p:nvSpPr>
        <p:spPr>
          <a:xfrm>
            <a:off x="2687153" y="2681889"/>
            <a:ext cx="425161" cy="369332"/>
          </a:xfrm>
          <a:prstGeom prst="rect">
            <a:avLst/>
          </a:prstGeom>
          <a:noFill/>
        </p:spPr>
        <p:txBody>
          <a:bodyPr wrap="square" rtlCol="0">
            <a:spAutoFit/>
          </a:bodyPr>
          <a:lstStyle/>
          <a:p>
            <a:r>
              <a:rPr lang="en-US" dirty="0"/>
              <a:t>…</a:t>
            </a:r>
          </a:p>
        </p:txBody>
      </p:sp>
      <p:pic>
        <p:nvPicPr>
          <p:cNvPr id="13" name="Picture 12">
            <a:extLst>
              <a:ext uri="{FF2B5EF4-FFF2-40B4-BE49-F238E27FC236}">
                <a16:creationId xmlns:a16="http://schemas.microsoft.com/office/drawing/2014/main" id="{698D836F-CF1A-436B-B5E6-C00F874AE6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4044" y="5983388"/>
            <a:ext cx="7147391" cy="738087"/>
          </a:xfrm>
          <a:prstGeom prst="rect">
            <a:avLst/>
          </a:prstGeom>
        </p:spPr>
      </p:pic>
      <p:sp>
        <p:nvSpPr>
          <p:cNvPr id="15" name="Rectangle 4">
            <a:extLst>
              <a:ext uri="{FF2B5EF4-FFF2-40B4-BE49-F238E27FC236}">
                <a16:creationId xmlns:a16="http://schemas.microsoft.com/office/drawing/2014/main" id="{446FF10D-E712-4DF9-972C-956C33AF33D6}"/>
              </a:ext>
            </a:extLst>
          </p:cNvPr>
          <p:cNvSpPr>
            <a:spLocks noChangeArrowheads="1"/>
          </p:cNvSpPr>
          <p:nvPr/>
        </p:nvSpPr>
        <p:spPr bwMode="auto">
          <a:xfrm>
            <a:off x="9372346" y="4145775"/>
            <a:ext cx="10887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ea typeface="Courier"/>
              </a:rPr>
              <a:t>DM(cm^-3 pc):</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5">
            <a:extLst>
              <a:ext uri="{FF2B5EF4-FFF2-40B4-BE49-F238E27FC236}">
                <a16:creationId xmlns:a16="http://schemas.microsoft.com/office/drawing/2014/main" id="{87AF8F7B-8051-44F9-88BE-21047B290718}"/>
              </a:ext>
            </a:extLst>
          </p:cNvPr>
          <p:cNvSpPr>
            <a:spLocks noChangeArrowheads="1"/>
          </p:cNvSpPr>
          <p:nvPr/>
        </p:nvSpPr>
        <p:spPr bwMode="auto">
          <a:xfrm>
            <a:off x="10280753" y="4145775"/>
            <a:ext cx="8679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a:ea typeface="Courier"/>
              </a:rPr>
              <a:t>56.77118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AC926D61-E759-4222-ACFF-BCC01D8D4319}"/>
              </a:ext>
            </a:extLst>
          </p:cNvPr>
          <p:cNvGraphicFramePr>
            <a:graphicFrameLocks noGrp="1"/>
          </p:cNvGraphicFramePr>
          <p:nvPr>
            <p:extLst>
              <p:ext uri="{D42A27DB-BD31-4B8C-83A1-F6EECF244321}">
                <p14:modId xmlns:p14="http://schemas.microsoft.com/office/powerpoint/2010/main" val="1581947726"/>
              </p:ext>
            </p:extLst>
          </p:nvPr>
        </p:nvGraphicFramePr>
        <p:xfrm>
          <a:off x="2381363" y="5747247"/>
          <a:ext cx="8333377" cy="301553"/>
        </p:xfrm>
        <a:graphic>
          <a:graphicData uri="http://schemas.openxmlformats.org/drawingml/2006/table">
            <a:tbl>
              <a:tblPr/>
              <a:tblGrid>
                <a:gridCol w="471877">
                  <a:extLst>
                    <a:ext uri="{9D8B030D-6E8A-4147-A177-3AD203B41FA5}">
                      <a16:colId xmlns:a16="http://schemas.microsoft.com/office/drawing/2014/main" val="1786542913"/>
                    </a:ext>
                  </a:extLst>
                </a:gridCol>
                <a:gridCol w="7861500">
                  <a:extLst>
                    <a:ext uri="{9D8B030D-6E8A-4147-A177-3AD203B41FA5}">
                      <a16:colId xmlns:a16="http://schemas.microsoft.com/office/drawing/2014/main" val="548287099"/>
                    </a:ext>
                  </a:extLst>
                </a:gridCol>
              </a:tblGrid>
              <a:tr h="301553">
                <a:tc>
                  <a:txBody>
                    <a:bodyPr/>
                    <a:lstStyle/>
                    <a:p>
                      <a:r>
                        <a:rPr lang="en-US" sz="800" b="1" dirty="0"/>
                        <a:t>ljg+15</a:t>
                      </a:r>
                      <a:r>
                        <a:rPr lang="en-US" sz="800" dirty="0"/>
                        <a:t>:</a:t>
                      </a:r>
                    </a:p>
                  </a:txBody>
                  <a:tcPr>
                    <a:lnL>
                      <a:noFill/>
                    </a:lnL>
                    <a:lnR>
                      <a:noFill/>
                    </a:lnR>
                    <a:lnT>
                      <a:noFill/>
                    </a:lnT>
                    <a:lnB>
                      <a:noFill/>
                    </a:lnB>
                  </a:tcPr>
                </a:tc>
                <a:tc>
                  <a:txBody>
                    <a:bodyPr/>
                    <a:lstStyle/>
                    <a:p>
                      <a:r>
                        <a:rPr lang="en-US" sz="800" dirty="0"/>
                        <a:t>Lyne, A. G., Jordan, C. A., Graham-Smith, F., Espinoza, C. M., </a:t>
                      </a:r>
                      <a:r>
                        <a:rPr lang="en-US" sz="800" dirty="0" err="1"/>
                        <a:t>Stappers</a:t>
                      </a:r>
                      <a:r>
                        <a:rPr lang="en-US" sz="800" dirty="0"/>
                        <a:t>, B. W. &amp; </a:t>
                      </a:r>
                      <a:r>
                        <a:rPr lang="en-US" sz="800" dirty="0" err="1"/>
                        <a:t>Weltevrede</a:t>
                      </a:r>
                      <a:r>
                        <a:rPr lang="en-US" sz="800" dirty="0"/>
                        <a:t>, P., 2015.</a:t>
                      </a:r>
                      <a:r>
                        <a:rPr lang="en-US" sz="800" i="1" dirty="0"/>
                        <a:t> 45 years of rotation of the Crab pulsar</a:t>
                      </a:r>
                      <a:r>
                        <a:rPr lang="en-US" sz="800" dirty="0"/>
                        <a:t>. MNRAS, 446, 857-864.</a:t>
                      </a:r>
                    </a:p>
                  </a:txBody>
                  <a:tcPr anchor="ctr">
                    <a:lnL>
                      <a:noFill/>
                    </a:lnL>
                    <a:lnR>
                      <a:noFill/>
                    </a:lnR>
                    <a:lnT>
                      <a:noFill/>
                    </a:lnT>
                    <a:lnB>
                      <a:noFill/>
                    </a:lnB>
                  </a:tcPr>
                </a:tc>
                <a:extLst>
                  <a:ext uri="{0D108BD9-81ED-4DB2-BD59-A6C34878D82A}">
                    <a16:rowId xmlns:a16="http://schemas.microsoft.com/office/drawing/2014/main" val="2073999508"/>
                  </a:ext>
                </a:extLst>
              </a:tr>
            </a:tbl>
          </a:graphicData>
        </a:graphic>
      </p:graphicFrame>
    </p:spTree>
    <p:extLst>
      <p:ext uri="{BB962C8B-B14F-4D97-AF65-F5344CB8AC3E}">
        <p14:creationId xmlns:p14="http://schemas.microsoft.com/office/powerpoint/2010/main" val="67903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25</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2017387" y="281561"/>
            <a:ext cx="8036239" cy="923330"/>
          </a:xfrm>
          <a:prstGeom prst="rect">
            <a:avLst/>
          </a:prstGeom>
        </p:spPr>
        <p:txBody>
          <a:bodyPr wrap="none">
            <a:spAutoFit/>
          </a:bodyPr>
          <a:lstStyle/>
          <a:p>
            <a:r>
              <a:rPr lang="en-US" sz="5400" dirty="0">
                <a:latin typeface="+mj-lt"/>
              </a:rPr>
              <a:t>DM Observing – Crab Pulsar</a:t>
            </a:r>
          </a:p>
        </p:txBody>
      </p:sp>
      <p:sp>
        <p:nvSpPr>
          <p:cNvPr id="9" name="TextBox 8">
            <a:extLst>
              <a:ext uri="{FF2B5EF4-FFF2-40B4-BE49-F238E27FC236}">
                <a16:creationId xmlns:a16="http://schemas.microsoft.com/office/drawing/2014/main" id="{4FD68F2D-19AE-4E50-9466-3E9E4BFBE0B6}"/>
              </a:ext>
            </a:extLst>
          </p:cNvPr>
          <p:cNvSpPr txBox="1"/>
          <p:nvPr/>
        </p:nvSpPr>
        <p:spPr>
          <a:xfrm>
            <a:off x="445423" y="1259588"/>
            <a:ext cx="1658923" cy="476734"/>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20M Examples</a:t>
            </a:r>
            <a:endParaRPr lang="en-US" sz="1400" b="1" dirty="0">
              <a:effectLst/>
              <a:ea typeface="Times New Roman" panose="02020603050405020304" pitchFamily="18" charset="0"/>
            </a:endParaRPr>
          </a:p>
          <a:p>
            <a:endParaRPr lang="en-US" sz="1000" dirty="0"/>
          </a:p>
        </p:txBody>
      </p:sp>
      <p:pic>
        <p:nvPicPr>
          <p:cNvPr id="6" name="Picture 5" descr="Diagram&#10;&#10;Description automatically generated">
            <a:extLst>
              <a:ext uri="{FF2B5EF4-FFF2-40B4-BE49-F238E27FC236}">
                <a16:creationId xmlns:a16="http://schemas.microsoft.com/office/drawing/2014/main" id="{8C886DA4-62A7-4522-B833-6C2F8644D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378" y="1270074"/>
            <a:ext cx="6905018" cy="5157143"/>
          </a:xfrm>
          <a:prstGeom prst="rect">
            <a:avLst/>
          </a:prstGeom>
        </p:spPr>
      </p:pic>
      <p:pic>
        <p:nvPicPr>
          <p:cNvPr id="8" name="Picture 7" descr="Graphical user interface, application, email&#10;&#10;Description automatically generated">
            <a:extLst>
              <a:ext uri="{FF2B5EF4-FFF2-40B4-BE49-F238E27FC236}">
                <a16:creationId xmlns:a16="http://schemas.microsoft.com/office/drawing/2014/main" id="{BB665431-B638-48A6-932C-DDAB0FBDF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6093" y="1358818"/>
            <a:ext cx="2686603" cy="3813243"/>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FE3B4EC-ED6A-4F55-9435-4B9992761E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093" y="5532322"/>
            <a:ext cx="2781688" cy="824028"/>
          </a:xfrm>
          <a:prstGeom prst="rect">
            <a:avLst/>
          </a:prstGeom>
        </p:spPr>
      </p:pic>
    </p:spTree>
    <p:extLst>
      <p:ext uri="{BB962C8B-B14F-4D97-AF65-F5344CB8AC3E}">
        <p14:creationId xmlns:p14="http://schemas.microsoft.com/office/powerpoint/2010/main" val="1100086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26</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2143222" y="219317"/>
            <a:ext cx="8036239" cy="923330"/>
          </a:xfrm>
          <a:prstGeom prst="rect">
            <a:avLst/>
          </a:prstGeom>
        </p:spPr>
        <p:txBody>
          <a:bodyPr wrap="none">
            <a:spAutoFit/>
          </a:bodyPr>
          <a:lstStyle/>
          <a:p>
            <a:r>
              <a:rPr lang="en-US" sz="5400" dirty="0">
                <a:latin typeface="+mj-lt"/>
              </a:rPr>
              <a:t>DM Observing – Crab Pulsar</a:t>
            </a:r>
          </a:p>
        </p:txBody>
      </p:sp>
      <p:sp>
        <p:nvSpPr>
          <p:cNvPr id="9" name="TextBox 8">
            <a:extLst>
              <a:ext uri="{FF2B5EF4-FFF2-40B4-BE49-F238E27FC236}">
                <a16:creationId xmlns:a16="http://schemas.microsoft.com/office/drawing/2014/main" id="{4FD68F2D-19AE-4E50-9466-3E9E4BFBE0B6}"/>
              </a:ext>
            </a:extLst>
          </p:cNvPr>
          <p:cNvSpPr txBox="1"/>
          <p:nvPr/>
        </p:nvSpPr>
        <p:spPr>
          <a:xfrm>
            <a:off x="554829" y="1381014"/>
            <a:ext cx="2490132" cy="476734"/>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20M Examples</a:t>
            </a:r>
            <a:endParaRPr lang="en-US" sz="1400" b="1" dirty="0">
              <a:effectLst/>
              <a:ea typeface="Times New Roman" panose="02020603050405020304" pitchFamily="18" charset="0"/>
            </a:endParaRPr>
          </a:p>
          <a:p>
            <a:endParaRPr lang="en-US" sz="1000" dirty="0"/>
          </a:p>
        </p:txBody>
      </p:sp>
      <p:pic>
        <p:nvPicPr>
          <p:cNvPr id="6" name="Picture 5" descr="A picture containing text, electronics, receipt&#10;&#10;Description automatically generated">
            <a:extLst>
              <a:ext uri="{FF2B5EF4-FFF2-40B4-BE49-F238E27FC236}">
                <a16:creationId xmlns:a16="http://schemas.microsoft.com/office/drawing/2014/main" id="{963AD14E-CCC4-4AD4-866E-531E02A15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927" y="1260609"/>
            <a:ext cx="6713838" cy="5014356"/>
          </a:xfrm>
          <a:prstGeom prst="rect">
            <a:avLst/>
          </a:prstGeom>
        </p:spPr>
      </p:pic>
      <p:sp>
        <p:nvSpPr>
          <p:cNvPr id="7" name="TextBox 6">
            <a:extLst>
              <a:ext uri="{FF2B5EF4-FFF2-40B4-BE49-F238E27FC236}">
                <a16:creationId xmlns:a16="http://schemas.microsoft.com/office/drawing/2014/main" id="{B383E126-70E5-41E1-8C4B-F924C8B2CC86}"/>
              </a:ext>
            </a:extLst>
          </p:cNvPr>
          <p:cNvSpPr txBox="1"/>
          <p:nvPr/>
        </p:nvSpPr>
        <p:spPr>
          <a:xfrm>
            <a:off x="554829" y="1857748"/>
            <a:ext cx="3382668" cy="2387257"/>
          </a:xfrm>
          <a:prstGeom prst="rect">
            <a:avLst/>
          </a:prstGeom>
          <a:noFill/>
        </p:spPr>
        <p:txBody>
          <a:bodyPr wrap="square">
            <a:spAutoFit/>
          </a:bodyPr>
          <a:lstStyle/>
          <a:p>
            <a:pPr marL="0" marR="0">
              <a:lnSpc>
                <a:spcPct val="107000"/>
              </a:lnSpc>
              <a:spcBef>
                <a:spcPts val="0"/>
              </a:spcBef>
              <a:spcAft>
                <a:spcPts val="0"/>
              </a:spcAft>
            </a:pPr>
            <a:r>
              <a:rPr lang="en-US" sz="1400" b="1" u="sng" dirty="0">
                <a:solidFill>
                  <a:srgbClr val="0F2637"/>
                </a:solidFill>
                <a:effectLst/>
                <a:ea typeface="Times New Roman" panose="02020603050405020304" pitchFamily="18" charset="0"/>
                <a:cs typeface="Times New Roman" panose="02020603050405020304" pitchFamily="18" charset="0"/>
              </a:rPr>
              <a:t>Dispersion Measure Data Displays</a:t>
            </a:r>
            <a:endParaRPr lang="en-US" sz="1400" dirty="0">
              <a:effectLst/>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1400" dirty="0">
                <a:solidFill>
                  <a:srgbClr val="0F2637"/>
                </a:solidFill>
                <a:effectLst/>
                <a:ea typeface="Times New Roman" panose="02020603050405020304" pitchFamily="18" charset="0"/>
                <a:cs typeface="Times New Roman" panose="02020603050405020304" pitchFamily="18" charset="0"/>
              </a:rPr>
              <a:t>Your data will look like this: Here’s a pulsar plot with the different parts labeled. You can find the DM of your pulsar in the Header.</a:t>
            </a:r>
            <a:r>
              <a:rPr lang="en-US" sz="1400" dirty="0">
                <a:effectLst/>
                <a:ea typeface="Yu Mincho" panose="02020400000000000000" pitchFamily="18" charset="-128"/>
                <a:cs typeface="Times New Roman" panose="02020603050405020304" pitchFamily="18" charset="0"/>
              </a:rPr>
              <a:t>  There is a dispersion measure or DM associated with data plots.  As you analyze data you will need to assess whether this DM falls within accepted values for your candidate using http://pulsarsearchcollaboratory.com/tools/</a:t>
            </a:r>
          </a:p>
        </p:txBody>
      </p:sp>
    </p:spTree>
    <p:extLst>
      <p:ext uri="{BB962C8B-B14F-4D97-AF65-F5344CB8AC3E}">
        <p14:creationId xmlns:p14="http://schemas.microsoft.com/office/powerpoint/2010/main" val="298067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27</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1945961" y="312231"/>
            <a:ext cx="8036239" cy="923330"/>
          </a:xfrm>
          <a:prstGeom prst="rect">
            <a:avLst/>
          </a:prstGeom>
        </p:spPr>
        <p:txBody>
          <a:bodyPr wrap="none">
            <a:spAutoFit/>
          </a:bodyPr>
          <a:lstStyle/>
          <a:p>
            <a:r>
              <a:rPr lang="en-US" sz="5400" dirty="0">
                <a:latin typeface="+mj-lt"/>
              </a:rPr>
              <a:t>DM Observing – Crab Pulsar</a:t>
            </a:r>
          </a:p>
        </p:txBody>
      </p:sp>
      <p:sp>
        <p:nvSpPr>
          <p:cNvPr id="9" name="TextBox 8">
            <a:extLst>
              <a:ext uri="{FF2B5EF4-FFF2-40B4-BE49-F238E27FC236}">
                <a16:creationId xmlns:a16="http://schemas.microsoft.com/office/drawing/2014/main" id="{4FD68F2D-19AE-4E50-9466-3E9E4BFBE0B6}"/>
              </a:ext>
            </a:extLst>
          </p:cNvPr>
          <p:cNvSpPr txBox="1"/>
          <p:nvPr/>
        </p:nvSpPr>
        <p:spPr>
          <a:xfrm>
            <a:off x="642694" y="1198412"/>
            <a:ext cx="1684090" cy="707245"/>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20M Examples</a:t>
            </a:r>
          </a:p>
          <a:p>
            <a:pPr marL="0" marR="0">
              <a:lnSpc>
                <a:spcPct val="107000"/>
              </a:lnSpc>
              <a:spcBef>
                <a:spcPts val="0"/>
              </a:spcBef>
              <a:spcAft>
                <a:spcPts val="0"/>
              </a:spcAft>
            </a:pPr>
            <a:r>
              <a:rPr lang="en-US" sz="1400" b="1" dirty="0">
                <a:ea typeface="Yu Mincho" panose="02020400000000000000" pitchFamily="18" charset="-128"/>
                <a:cs typeface="Times New Roman" panose="02020603050405020304" pitchFamily="18" charset="0"/>
              </a:rPr>
              <a:t>Raster Scans</a:t>
            </a:r>
            <a:endParaRPr lang="en-US" sz="1400" b="1" dirty="0">
              <a:effectLst/>
              <a:ea typeface="Times New Roman" panose="02020603050405020304" pitchFamily="18" charset="0"/>
            </a:endParaRPr>
          </a:p>
          <a:p>
            <a:endParaRPr lang="en-US" sz="1000" dirty="0"/>
          </a:p>
        </p:txBody>
      </p:sp>
      <p:pic>
        <p:nvPicPr>
          <p:cNvPr id="6" name="Picture 5" descr="Graphical user interface&#10;&#10;Description automatically generated">
            <a:extLst>
              <a:ext uri="{FF2B5EF4-FFF2-40B4-BE49-F238E27FC236}">
                <a16:creationId xmlns:a16="http://schemas.microsoft.com/office/drawing/2014/main" id="{CAAAA8EB-7688-4FE8-A02B-0D0F7CC27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201" y="1764312"/>
            <a:ext cx="2937761" cy="220332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E34C5BF7-601A-4F18-A587-9162536B7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36" y="1868507"/>
            <a:ext cx="2937762" cy="2203321"/>
          </a:xfrm>
          <a:prstGeom prst="rect">
            <a:avLst/>
          </a:prstGeom>
        </p:spPr>
      </p:pic>
      <p:pic>
        <p:nvPicPr>
          <p:cNvPr id="11" name="Picture 10" descr="Diagram&#10;&#10;Description automatically generated">
            <a:extLst>
              <a:ext uri="{FF2B5EF4-FFF2-40B4-BE49-F238E27FC236}">
                <a16:creationId xmlns:a16="http://schemas.microsoft.com/office/drawing/2014/main" id="{032FCC82-67E3-4957-832A-CA831B32EC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625" y="4370593"/>
            <a:ext cx="2403173" cy="1556527"/>
          </a:xfrm>
          <a:prstGeom prst="rect">
            <a:avLst/>
          </a:prstGeom>
        </p:spPr>
      </p:pic>
      <p:pic>
        <p:nvPicPr>
          <p:cNvPr id="13" name="Picture 12" descr="Chart, diagram&#10;&#10;Description automatically generated">
            <a:extLst>
              <a:ext uri="{FF2B5EF4-FFF2-40B4-BE49-F238E27FC236}">
                <a16:creationId xmlns:a16="http://schemas.microsoft.com/office/drawing/2014/main" id="{8A22D2A7-911F-4338-B826-B7142D4A49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6379" y="4439726"/>
            <a:ext cx="2296436" cy="1487394"/>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0F36446D-8039-405F-A086-A395CA657F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4449" y="1189422"/>
            <a:ext cx="2169351" cy="3242363"/>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A37EAC89-EAD7-487A-AAD1-F14CDB2050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4449" y="4799823"/>
            <a:ext cx="2473921" cy="1556527"/>
          </a:xfrm>
          <a:prstGeom prst="rect">
            <a:avLst/>
          </a:prstGeom>
        </p:spPr>
      </p:pic>
      <p:pic>
        <p:nvPicPr>
          <p:cNvPr id="19" name="Picture 18" descr="A picture containing star, outdoor object&#10;&#10;Description automatically generated">
            <a:extLst>
              <a:ext uri="{FF2B5EF4-FFF2-40B4-BE49-F238E27FC236}">
                <a16:creationId xmlns:a16="http://schemas.microsoft.com/office/drawing/2014/main" id="{1D0B1E94-D50B-4DD0-9675-BA33C8F9E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1333" y="2098581"/>
            <a:ext cx="1601803" cy="1534782"/>
          </a:xfrm>
          <a:prstGeom prst="rect">
            <a:avLst/>
          </a:prstGeom>
        </p:spPr>
      </p:pic>
      <p:sp>
        <p:nvSpPr>
          <p:cNvPr id="21" name="TextBox 20">
            <a:extLst>
              <a:ext uri="{FF2B5EF4-FFF2-40B4-BE49-F238E27FC236}">
                <a16:creationId xmlns:a16="http://schemas.microsoft.com/office/drawing/2014/main" id="{D9343C77-8E7E-4A3B-A092-7C57CF9DF64C}"/>
              </a:ext>
            </a:extLst>
          </p:cNvPr>
          <p:cNvSpPr txBox="1"/>
          <p:nvPr/>
        </p:nvSpPr>
        <p:spPr>
          <a:xfrm>
            <a:off x="6794128" y="3729265"/>
            <a:ext cx="1621922" cy="923330"/>
          </a:xfrm>
          <a:prstGeom prst="rect">
            <a:avLst/>
          </a:prstGeom>
          <a:noFill/>
        </p:spPr>
        <p:txBody>
          <a:bodyPr wrap="square">
            <a:spAutoFit/>
          </a:bodyPr>
          <a:lstStyle/>
          <a:p>
            <a:r>
              <a:rPr lang="en-US" sz="900" dirty="0"/>
              <a:t>Crab Nebula in radio Wavelengths</a:t>
            </a:r>
          </a:p>
          <a:p>
            <a:endParaRPr lang="en-US" sz="900" dirty="0"/>
          </a:p>
          <a:p>
            <a:r>
              <a:rPr lang="en-US" sz="900" dirty="0"/>
              <a:t>https://imagine.gsfc.nasa.gov/educators/lessons/xray_spectra/crab_radio.html</a:t>
            </a:r>
          </a:p>
        </p:txBody>
      </p:sp>
    </p:spTree>
    <p:extLst>
      <p:ext uri="{BB962C8B-B14F-4D97-AF65-F5344CB8AC3E}">
        <p14:creationId xmlns:p14="http://schemas.microsoft.com/office/powerpoint/2010/main" val="417319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28</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1916206" y="337279"/>
            <a:ext cx="8036239" cy="923330"/>
          </a:xfrm>
          <a:prstGeom prst="rect">
            <a:avLst/>
          </a:prstGeom>
        </p:spPr>
        <p:txBody>
          <a:bodyPr wrap="none">
            <a:spAutoFit/>
          </a:bodyPr>
          <a:lstStyle/>
          <a:p>
            <a:r>
              <a:rPr lang="en-US" sz="5400" dirty="0">
                <a:latin typeface="+mj-lt"/>
              </a:rPr>
              <a:t>DM Observing – Crab Pulsar</a:t>
            </a:r>
          </a:p>
        </p:txBody>
      </p:sp>
      <p:sp>
        <p:nvSpPr>
          <p:cNvPr id="9" name="TextBox 8">
            <a:extLst>
              <a:ext uri="{FF2B5EF4-FFF2-40B4-BE49-F238E27FC236}">
                <a16:creationId xmlns:a16="http://schemas.microsoft.com/office/drawing/2014/main" id="{4FD68F2D-19AE-4E50-9466-3E9E4BFBE0B6}"/>
              </a:ext>
            </a:extLst>
          </p:cNvPr>
          <p:cNvSpPr txBox="1"/>
          <p:nvPr/>
        </p:nvSpPr>
        <p:spPr>
          <a:xfrm>
            <a:off x="879387" y="1414302"/>
            <a:ext cx="1872201" cy="543162"/>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20M Examples</a:t>
            </a:r>
          </a:p>
          <a:p>
            <a:pPr marL="0" marR="0">
              <a:lnSpc>
                <a:spcPct val="107000"/>
              </a:lnSpc>
              <a:spcBef>
                <a:spcPts val="0"/>
              </a:spcBef>
              <a:spcAft>
                <a:spcPts val="0"/>
              </a:spcAft>
            </a:pPr>
            <a:r>
              <a:rPr lang="en-US" sz="1400" b="1" dirty="0">
                <a:ea typeface="Yu Mincho" panose="02020400000000000000" pitchFamily="18" charset="-128"/>
                <a:cs typeface="Times New Roman" panose="02020603050405020304" pitchFamily="18" charset="0"/>
              </a:rPr>
              <a:t>Radio Contour Maps</a:t>
            </a:r>
            <a:endParaRPr lang="en-US" sz="1000" dirty="0"/>
          </a:p>
        </p:txBody>
      </p:sp>
      <p:pic>
        <p:nvPicPr>
          <p:cNvPr id="6" name="Picture 5" descr="Chart, surface chart&#10;&#10;Description automatically generated">
            <a:extLst>
              <a:ext uri="{FF2B5EF4-FFF2-40B4-BE49-F238E27FC236}">
                <a16:creationId xmlns:a16="http://schemas.microsoft.com/office/drawing/2014/main" id="{7C0C6B5C-5200-4042-8B8B-6E10E5B60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88" y="2268015"/>
            <a:ext cx="5054938" cy="3274066"/>
          </a:xfrm>
          <a:prstGeom prst="rect">
            <a:avLst/>
          </a:prstGeom>
        </p:spPr>
      </p:pic>
      <p:pic>
        <p:nvPicPr>
          <p:cNvPr id="8" name="Picture 7" descr="Chart, diagram, surface chart&#10;&#10;Description automatically generated">
            <a:extLst>
              <a:ext uri="{FF2B5EF4-FFF2-40B4-BE49-F238E27FC236}">
                <a16:creationId xmlns:a16="http://schemas.microsoft.com/office/drawing/2014/main" id="{1E93E9FD-F7AC-48A0-AF90-ED4C31F5A6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625" y="2218222"/>
            <a:ext cx="5054938" cy="3274066"/>
          </a:xfrm>
          <a:prstGeom prst="rect">
            <a:avLst/>
          </a:prstGeom>
        </p:spPr>
      </p:pic>
    </p:spTree>
    <p:extLst>
      <p:ext uri="{BB962C8B-B14F-4D97-AF65-F5344CB8AC3E}">
        <p14:creationId xmlns:p14="http://schemas.microsoft.com/office/powerpoint/2010/main" val="2961981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29</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1945961" y="201522"/>
            <a:ext cx="8036239" cy="923330"/>
          </a:xfrm>
          <a:prstGeom prst="rect">
            <a:avLst/>
          </a:prstGeom>
        </p:spPr>
        <p:txBody>
          <a:bodyPr wrap="none">
            <a:spAutoFit/>
          </a:bodyPr>
          <a:lstStyle/>
          <a:p>
            <a:r>
              <a:rPr lang="en-US" sz="5400" dirty="0">
                <a:latin typeface="+mj-lt"/>
              </a:rPr>
              <a:t>DM Observing – Crab Pulsar</a:t>
            </a:r>
          </a:p>
        </p:txBody>
      </p:sp>
      <p:sp>
        <p:nvSpPr>
          <p:cNvPr id="6" name="TextBox 5">
            <a:extLst>
              <a:ext uri="{FF2B5EF4-FFF2-40B4-BE49-F238E27FC236}">
                <a16:creationId xmlns:a16="http://schemas.microsoft.com/office/drawing/2014/main" id="{986AE417-0E8C-4819-8822-46A7ADCE55C1}"/>
              </a:ext>
            </a:extLst>
          </p:cNvPr>
          <p:cNvSpPr txBox="1"/>
          <p:nvPr/>
        </p:nvSpPr>
        <p:spPr>
          <a:xfrm>
            <a:off x="1705062" y="1525945"/>
            <a:ext cx="8932178" cy="476734"/>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Simon Milton’s The Crab Nebula</a:t>
            </a:r>
            <a:endParaRPr lang="en-US" sz="1400" b="1" dirty="0">
              <a:effectLst/>
              <a:ea typeface="Times New Roman" panose="02020603050405020304" pitchFamily="18" charset="0"/>
            </a:endParaRPr>
          </a:p>
          <a:p>
            <a:endParaRPr lang="en-US" sz="1000" dirty="0"/>
          </a:p>
        </p:txBody>
      </p:sp>
      <p:pic>
        <p:nvPicPr>
          <p:cNvPr id="7" name="Picture 6" descr="Diagram&#10;&#10;Description automatically generated">
            <a:extLst>
              <a:ext uri="{FF2B5EF4-FFF2-40B4-BE49-F238E27FC236}">
                <a16:creationId xmlns:a16="http://schemas.microsoft.com/office/drawing/2014/main" id="{1F562082-5CEF-4E71-8889-9B741692E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501" y="2176614"/>
            <a:ext cx="3160723" cy="3907862"/>
          </a:xfrm>
          <a:prstGeom prst="rect">
            <a:avLst/>
          </a:prstGeom>
        </p:spPr>
      </p:pic>
      <p:pic>
        <p:nvPicPr>
          <p:cNvPr id="9" name="Picture 8" descr="Diagram&#10;&#10;Description automatically generated">
            <a:extLst>
              <a:ext uri="{FF2B5EF4-FFF2-40B4-BE49-F238E27FC236}">
                <a16:creationId xmlns:a16="http://schemas.microsoft.com/office/drawing/2014/main" id="{2EAC6383-F3BE-4BAD-B032-1B13D5DFC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841" y="2119894"/>
            <a:ext cx="3665705" cy="386100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2BF871D5-2241-4B57-AC77-50EAC0E9AF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163" y="2119894"/>
            <a:ext cx="2593204" cy="3747571"/>
          </a:xfrm>
          <a:prstGeom prst="rect">
            <a:avLst/>
          </a:prstGeom>
        </p:spPr>
      </p:pic>
      <p:pic>
        <p:nvPicPr>
          <p:cNvPr id="8" name="Picture 7" descr="A book on a table&#10;&#10;Description automatically generated with low confidence">
            <a:extLst>
              <a:ext uri="{FF2B5EF4-FFF2-40B4-BE49-F238E27FC236}">
                <a16:creationId xmlns:a16="http://schemas.microsoft.com/office/drawing/2014/main" id="{1E44D3AE-4171-49D7-B275-ED934B11EB63}"/>
              </a:ext>
            </a:extLst>
          </p:cNvPr>
          <p:cNvPicPr>
            <a:picLocks noChangeAspect="1"/>
          </p:cNvPicPr>
          <p:nvPr/>
        </p:nvPicPr>
        <p:blipFill rotWithShape="1">
          <a:blip r:embed="rId6">
            <a:extLst>
              <a:ext uri="{28A0092B-C50C-407E-A947-70E740481C1C}">
                <a14:useLocalDpi xmlns:a14="http://schemas.microsoft.com/office/drawing/2010/main" val="0"/>
              </a:ext>
            </a:extLst>
          </a:blip>
          <a:srcRect l="30375" t="8915" r="26821" b="4316"/>
          <a:stretch/>
        </p:blipFill>
        <p:spPr>
          <a:xfrm>
            <a:off x="452270" y="360727"/>
            <a:ext cx="890951" cy="1354562"/>
          </a:xfrm>
          <a:prstGeom prst="rect">
            <a:avLst/>
          </a:prstGeom>
        </p:spPr>
      </p:pic>
    </p:spTree>
    <p:extLst>
      <p:ext uri="{BB962C8B-B14F-4D97-AF65-F5344CB8AC3E}">
        <p14:creationId xmlns:p14="http://schemas.microsoft.com/office/powerpoint/2010/main" val="265181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013"/>
            <a:ext cx="9144000" cy="914400"/>
          </a:xfrm>
        </p:spPr>
        <p:txBody>
          <a:bodyPr>
            <a:normAutofit/>
          </a:bodyPr>
          <a:lstStyle/>
          <a:p>
            <a:r>
              <a:rPr lang="en-US" sz="5400" dirty="0"/>
              <a:t>20 Meter Dish Demo</a:t>
            </a:r>
          </a:p>
        </p:txBody>
      </p:sp>
      <p:sp>
        <p:nvSpPr>
          <p:cNvPr id="3" name="Subtitle 2"/>
          <p:cNvSpPr>
            <a:spLocks noGrp="1"/>
          </p:cNvSpPr>
          <p:nvPr>
            <p:ph type="subTitle" idx="1"/>
          </p:nvPr>
        </p:nvSpPr>
        <p:spPr>
          <a:xfrm>
            <a:off x="1438948" y="1573602"/>
            <a:ext cx="10012024" cy="4181246"/>
          </a:xfrm>
        </p:spPr>
        <p:txBody>
          <a:bodyPr>
            <a:normAutofit fontScale="92500" lnSpcReduction="10000"/>
          </a:bodyPr>
          <a:lstStyle/>
          <a:p>
            <a:pPr marL="342900" indent="-342900" algn="l">
              <a:buFont typeface="Arial" panose="020B0604020202020204" pitchFamily="34" charset="0"/>
              <a:buChar char="•"/>
            </a:pPr>
            <a:r>
              <a:rPr lang="en-US" sz="1900" dirty="0"/>
              <a:t>This 20m Demo and SARA Section Update are posted on SARA Analytical Section page</a:t>
            </a:r>
          </a:p>
          <a:p>
            <a:pPr marL="342900" indent="-342900" algn="l">
              <a:buFont typeface="Arial" panose="020B0604020202020204" pitchFamily="34" charset="0"/>
              <a:buChar char="•"/>
            </a:pPr>
            <a:r>
              <a:rPr lang="en-US" sz="1900" dirty="0"/>
              <a:t>Also Posted:</a:t>
            </a:r>
          </a:p>
          <a:p>
            <a:pPr marL="971550" lvl="1" indent="-514350" algn="l">
              <a:buFont typeface="+mj-lt"/>
              <a:buAutoNum type="romanUcPeriod"/>
            </a:pPr>
            <a:r>
              <a:rPr lang="en-US" sz="1900" dirty="0"/>
              <a:t>2019 demo presentation posted (</a:t>
            </a:r>
            <a:r>
              <a:rPr lang="en-US" sz="1900" dirty="0" err="1"/>
              <a:t>Cas</a:t>
            </a:r>
            <a:r>
              <a:rPr lang="en-US" sz="1900" dirty="0"/>
              <a:t> A Flux Density Calculation)</a:t>
            </a:r>
          </a:p>
          <a:p>
            <a:pPr marL="971550" lvl="1" indent="-514350" algn="l">
              <a:buFont typeface="+mj-lt"/>
              <a:buAutoNum type="romanUcPeriod"/>
            </a:pPr>
            <a:r>
              <a:rPr lang="en-US" sz="1900" dirty="0"/>
              <a:t>2020 demo presentation posted (Pulsars)</a:t>
            </a:r>
          </a:p>
          <a:p>
            <a:pPr marL="971550" lvl="1" indent="-514350" algn="l">
              <a:buFont typeface="+mj-lt"/>
              <a:buAutoNum type="romanUcPeriod"/>
            </a:pPr>
            <a:r>
              <a:rPr lang="en-US" sz="1900" dirty="0"/>
              <a:t>2021 demo presentation posted (Masers)</a:t>
            </a:r>
          </a:p>
          <a:p>
            <a:pPr marL="971550" lvl="1" indent="-514350" algn="l">
              <a:buFont typeface="+mj-lt"/>
              <a:buAutoNum type="romanUcPeriod"/>
            </a:pPr>
            <a:r>
              <a:rPr lang="en-US" sz="1900" dirty="0"/>
              <a:t>2022 demo presentation posted (Raster Scans)</a:t>
            </a:r>
          </a:p>
          <a:p>
            <a:pPr marL="971550" lvl="1" indent="-514350" algn="l">
              <a:buFont typeface="+mj-lt"/>
              <a:buAutoNum type="romanUcPeriod"/>
            </a:pPr>
            <a:endParaRPr lang="en-US" sz="1900" dirty="0"/>
          </a:p>
          <a:p>
            <a:pPr algn="l">
              <a:lnSpc>
                <a:spcPct val="107000"/>
              </a:lnSpc>
              <a:spcBef>
                <a:spcPts val="0"/>
              </a:spcBef>
            </a:pPr>
            <a:r>
              <a:rPr lang="en-US" sz="1900" dirty="0"/>
              <a:t>Green Bank Conference Account - Explore!</a:t>
            </a:r>
          </a:p>
          <a:p>
            <a:pPr algn="l">
              <a:lnSpc>
                <a:spcPct val="107000"/>
              </a:lnSpc>
              <a:spcBef>
                <a:spcPts val="0"/>
              </a:spcBef>
            </a:pPr>
            <a:r>
              <a:rPr lang="en-US" sz="1900" dirty="0"/>
              <a:t>Demo Example – Watch the dish move outside!</a:t>
            </a:r>
          </a:p>
          <a:p>
            <a:pPr algn="l">
              <a:lnSpc>
                <a:spcPct val="107000"/>
              </a:lnSpc>
              <a:spcBef>
                <a:spcPts val="0"/>
              </a:spcBef>
            </a:pPr>
            <a:endParaRPr lang="en-US" sz="1900" b="1" u="sng" dirty="0">
              <a:ea typeface="Yu Mincho" panose="02020400000000000000" pitchFamily="18" charset="-128"/>
              <a:cs typeface="Times New Roman" panose="02020603050405020304" pitchFamily="18" charset="0"/>
            </a:endParaRPr>
          </a:p>
          <a:p>
            <a:pPr algn="l">
              <a:spcBef>
                <a:spcPts val="0"/>
              </a:spcBef>
            </a:pPr>
            <a:r>
              <a:rPr lang="en-US" sz="1900" dirty="0">
                <a:solidFill>
                  <a:srgbClr val="000000"/>
                </a:solidFill>
                <a:ea typeface="Yu Mincho" panose="02020400000000000000" pitchFamily="18" charset="-128"/>
                <a:cs typeface="Times New Roman" panose="02020603050405020304" pitchFamily="18" charset="0"/>
              </a:rPr>
              <a:t>See Green Bank and McGill University scientist Ryan S. Lynch’s “Searching for and Identifying Pulsars” guide posted on the internet.</a:t>
            </a:r>
            <a:endParaRPr lang="en-US" sz="1900" dirty="0">
              <a:ea typeface="Yu Mincho" panose="02020400000000000000" pitchFamily="18" charset="-128"/>
              <a:cs typeface="Times New Roman" panose="02020603050405020304" pitchFamily="18" charset="0"/>
            </a:endParaRPr>
          </a:p>
          <a:p>
            <a:pPr algn="l">
              <a:spcBef>
                <a:spcPts val="0"/>
              </a:spcBef>
            </a:pPr>
            <a:r>
              <a:rPr lang="en-US" sz="1900" dirty="0">
                <a:solidFill>
                  <a:srgbClr val="000000"/>
                </a:solidFill>
                <a:ea typeface="Yu Mincho" panose="02020400000000000000" pitchFamily="18" charset="-128"/>
                <a:hlinkClick r:id="rId3"/>
              </a:rPr>
              <a:t>http://www.gb.nrao.edu/20m/psr20m_advice.html</a:t>
            </a:r>
            <a:endParaRPr lang="en-US" sz="1900" dirty="0">
              <a:solidFill>
                <a:srgbClr val="000000"/>
              </a:solidFill>
              <a:ea typeface="Yu Mincho" panose="02020400000000000000" pitchFamily="18" charset="-128"/>
            </a:endParaRPr>
          </a:p>
          <a:p>
            <a:pPr algn="l">
              <a:spcBef>
                <a:spcPts val="0"/>
              </a:spcBef>
            </a:pPr>
            <a:r>
              <a:rPr lang="en-US" sz="1900" dirty="0">
                <a:solidFill>
                  <a:srgbClr val="000000"/>
                </a:solidFill>
                <a:ea typeface="Yu Mincho" panose="02020400000000000000" pitchFamily="18" charset="-128"/>
                <a:hlinkClick r:id="rId4"/>
              </a:rPr>
              <a:t>https://www.physics.mcgill.ca/~rlynch/Outreach/PSC_search_guide.pdf</a:t>
            </a:r>
            <a:endParaRPr lang="en-US" sz="1900" dirty="0">
              <a:solidFill>
                <a:srgbClr val="000000"/>
              </a:solidFill>
              <a:ea typeface="Yu Mincho" panose="02020400000000000000" pitchFamily="18" charset="-128"/>
            </a:endParaRPr>
          </a:p>
          <a:p>
            <a:pPr algn="l">
              <a:lnSpc>
                <a:spcPct val="107000"/>
              </a:lnSpc>
              <a:spcBef>
                <a:spcPts val="0"/>
              </a:spcBef>
            </a:pPr>
            <a:r>
              <a:rPr lang="en-US" sz="1900" u="sng" dirty="0">
                <a:solidFill>
                  <a:srgbClr val="0563C1"/>
                </a:solidFill>
                <a:ea typeface="Yu Mincho" panose="02020400000000000000" pitchFamily="18" charset="-128"/>
                <a:cs typeface="Times New Roman" panose="02020603050405020304" pitchFamily="18" charset="0"/>
                <a:hlinkClick r:id="rId5"/>
              </a:rPr>
              <a:t>https://astronomy.swin.edu.au/cosmos/p/pulsar+dispersion+measure</a:t>
            </a:r>
            <a:endParaRPr lang="en-US" sz="1900" dirty="0"/>
          </a:p>
          <a:p>
            <a:pPr lvl="1" algn="l"/>
            <a:endParaRPr lang="en-US" sz="1800" dirty="0"/>
          </a:p>
          <a:p>
            <a:pPr algn="l"/>
            <a:endParaRPr lang="en-US" dirty="0"/>
          </a:p>
          <a:p>
            <a:pPr algn="l"/>
            <a:endParaRPr lang="en-US" dirty="0"/>
          </a:p>
          <a:p>
            <a:pPr algn="l"/>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3</a:t>
            </a:fld>
            <a:endParaRPr lang="en-US" dirty="0"/>
          </a:p>
        </p:txBody>
      </p:sp>
      <p:sp>
        <p:nvSpPr>
          <p:cNvPr id="6" name="Subtitle 2">
            <a:extLst>
              <a:ext uri="{FF2B5EF4-FFF2-40B4-BE49-F238E27FC236}">
                <a16:creationId xmlns:a16="http://schemas.microsoft.com/office/drawing/2014/main" id="{971DBBA1-DB48-42AD-9B1C-9075F58B9FB6}"/>
              </a:ext>
            </a:extLst>
          </p:cNvPr>
          <p:cNvSpPr txBox="1">
            <a:spLocks/>
          </p:cNvSpPr>
          <p:nvPr/>
        </p:nvSpPr>
        <p:spPr>
          <a:xfrm>
            <a:off x="1791286" y="3953939"/>
            <a:ext cx="9144000" cy="19905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Bef>
                <a:spcPts val="0"/>
              </a:spcBef>
            </a:pPr>
            <a:endParaRPr lang="en-US" sz="1100" dirty="0"/>
          </a:p>
        </p:txBody>
      </p:sp>
    </p:spTree>
    <p:extLst>
      <p:ext uri="{BB962C8B-B14F-4D97-AF65-F5344CB8AC3E}">
        <p14:creationId xmlns:p14="http://schemas.microsoft.com/office/powerpoint/2010/main" val="224941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30</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1945961" y="170579"/>
            <a:ext cx="8036239" cy="923330"/>
          </a:xfrm>
          <a:prstGeom prst="rect">
            <a:avLst/>
          </a:prstGeom>
        </p:spPr>
        <p:txBody>
          <a:bodyPr wrap="none">
            <a:spAutoFit/>
          </a:bodyPr>
          <a:lstStyle/>
          <a:p>
            <a:r>
              <a:rPr lang="en-US" sz="5400" dirty="0">
                <a:latin typeface="+mj-lt"/>
              </a:rPr>
              <a:t>DM Observing – Crab Pulsar</a:t>
            </a:r>
          </a:p>
        </p:txBody>
      </p:sp>
      <p:sp>
        <p:nvSpPr>
          <p:cNvPr id="9" name="TextBox 8">
            <a:extLst>
              <a:ext uri="{FF2B5EF4-FFF2-40B4-BE49-F238E27FC236}">
                <a16:creationId xmlns:a16="http://schemas.microsoft.com/office/drawing/2014/main" id="{4FD68F2D-19AE-4E50-9466-3E9E4BFBE0B6}"/>
              </a:ext>
            </a:extLst>
          </p:cNvPr>
          <p:cNvSpPr txBox="1"/>
          <p:nvPr/>
        </p:nvSpPr>
        <p:spPr>
          <a:xfrm>
            <a:off x="419448" y="1454271"/>
            <a:ext cx="8036239" cy="3585277"/>
          </a:xfrm>
          <a:prstGeom prst="rect">
            <a:avLst/>
          </a:prstGeom>
          <a:noFill/>
        </p:spPr>
        <p:txBody>
          <a:bodyPr wrap="square">
            <a:spAutoFit/>
          </a:bodyPr>
          <a:lstStyle/>
          <a:p>
            <a:pPr marL="0" marR="0">
              <a:lnSpc>
                <a:spcPct val="107000"/>
              </a:lnSpc>
              <a:spcBef>
                <a:spcPts val="0"/>
              </a:spcBef>
              <a:spcAft>
                <a:spcPts val="0"/>
              </a:spcAft>
            </a:pPr>
            <a:r>
              <a:rPr lang="en-US" sz="1400" dirty="0">
                <a:effectLst/>
                <a:ea typeface="Yu Mincho" panose="02020400000000000000" pitchFamily="18" charset="-128"/>
                <a:cs typeface="Times New Roman" panose="02020603050405020304" pitchFamily="18" charset="0"/>
              </a:rPr>
              <a:t>Radio pulses from the Crab pulsar are affected </a:t>
            </a:r>
          </a:p>
          <a:p>
            <a:pPr marL="342900" marR="0" lvl="0" indent="-342900">
              <a:spcBef>
                <a:spcPts val="0"/>
              </a:spcBef>
              <a:spcAft>
                <a:spcPts val="0"/>
              </a:spcAft>
              <a:buFont typeface="+mj-lt"/>
              <a:buAutoNum type="arabicParenR"/>
            </a:pPr>
            <a:r>
              <a:rPr lang="en-US" sz="1400" dirty="0">
                <a:ea typeface="Times New Roman" panose="02020603050405020304" pitchFamily="18" charset="0"/>
              </a:rPr>
              <a:t>B</a:t>
            </a:r>
            <a:r>
              <a:rPr lang="en-US" sz="1400" dirty="0">
                <a:effectLst/>
                <a:ea typeface="Times New Roman" panose="02020603050405020304" pitchFamily="18" charset="0"/>
              </a:rPr>
              <a:t>y a variable delay due to changes in dispersion </a:t>
            </a:r>
          </a:p>
          <a:p>
            <a:pPr marL="342900" marR="0" lvl="0" indent="-342900">
              <a:spcBef>
                <a:spcPts val="0"/>
              </a:spcBef>
              <a:spcAft>
                <a:spcPts val="0"/>
              </a:spcAft>
              <a:buFont typeface="+mj-lt"/>
              <a:buAutoNum type="arabicParenR"/>
            </a:pPr>
            <a:r>
              <a:rPr lang="en-US" sz="1400" dirty="0">
                <a:ea typeface="Times New Roman" panose="02020603050405020304" pitchFamily="18" charset="0"/>
              </a:rPr>
              <a:t>B</a:t>
            </a:r>
            <a:r>
              <a:rPr lang="en-US" sz="1400" dirty="0">
                <a:effectLst/>
                <a:ea typeface="Times New Roman" panose="02020603050405020304" pitchFamily="18" charset="0"/>
              </a:rPr>
              <a:t>y a variable pulse broadening due to scattering along the line of sight. </a:t>
            </a:r>
          </a:p>
          <a:p>
            <a:pPr marR="0" lvl="0">
              <a:spcBef>
                <a:spcPts val="0"/>
              </a:spcBef>
              <a:spcAft>
                <a:spcPts val="0"/>
              </a:spcAft>
            </a:pPr>
            <a:endParaRPr lang="en-US" sz="1400" dirty="0">
              <a:effectLst/>
              <a:ea typeface="Times New Roman" panose="02020603050405020304" pitchFamily="18" charset="0"/>
            </a:endParaRPr>
          </a:p>
          <a:p>
            <a:pPr marR="0" lvl="0">
              <a:spcBef>
                <a:spcPts val="0"/>
              </a:spcBef>
              <a:spcAft>
                <a:spcPts val="0"/>
              </a:spcAft>
            </a:pPr>
            <a:r>
              <a:rPr lang="en-US" sz="1400" dirty="0">
                <a:effectLst/>
                <a:ea typeface="Times New Roman" panose="02020603050405020304" pitchFamily="18" charset="0"/>
              </a:rPr>
              <a:t>Changes in scattering and dispersion measure are attributable to the effects of an ionized cloud or filament crossing the line of sight. The change in scattering might be due to the cloud itself, or to turbulence induced in a high electron density cloud in the line of sight</a:t>
            </a:r>
          </a:p>
          <a:p>
            <a:pPr marL="342900" indent="-342900">
              <a:buFont typeface="Symbol" panose="05050102010706020507" pitchFamily="18" charset="2"/>
              <a:buChar char=""/>
            </a:pPr>
            <a:r>
              <a:rPr lang="en-US" sz="1200" dirty="0">
                <a:ea typeface="Times New Roman" panose="02020603050405020304" pitchFamily="18" charset="0"/>
              </a:rPr>
              <a:t>P</a:t>
            </a:r>
            <a:r>
              <a:rPr lang="en-US" sz="1200" dirty="0">
                <a:effectLst/>
                <a:ea typeface="Times New Roman" panose="02020603050405020304" pitchFamily="18" charset="0"/>
              </a:rPr>
              <a:t>ulse broadening due to multipath scattering depends on the variance and small-scale spatial structure of the electron density.  Due to the pulsar’s proper motion, the Earth’s orbit, and the dynamics of the nebula, observed variations in electron number density are larger and the time-scale over which they occur are shorter, compared to typical pulsars. The DM variations and changes in the observed radio pulse shape of the Crab Pulsar are more dramatic than those seen in typical pulsars.</a:t>
            </a:r>
          </a:p>
          <a:p>
            <a:pPr marL="342900" marR="0" lvl="0" indent="-342900">
              <a:spcBef>
                <a:spcPts val="0"/>
              </a:spcBef>
              <a:spcAft>
                <a:spcPts val="0"/>
              </a:spcAft>
              <a:buFont typeface="Symbol" panose="05050102010706020507" pitchFamily="18" charset="2"/>
              <a:buChar char=""/>
            </a:pPr>
            <a:r>
              <a:rPr lang="en-US" sz="1200" dirty="0">
                <a:effectLst/>
                <a:ea typeface="Times New Roman" panose="02020603050405020304" pitchFamily="18" charset="0"/>
              </a:rPr>
              <a:t>A local electron density comparable to that of the filaments could give rise to the observed changes in the dispersion. </a:t>
            </a:r>
          </a:p>
          <a:p>
            <a:pPr marR="0" lvl="0">
              <a:spcBef>
                <a:spcPts val="0"/>
              </a:spcBef>
              <a:spcAft>
                <a:spcPts val="0"/>
              </a:spcAft>
            </a:pPr>
            <a:endParaRPr lang="en-US" sz="1400" dirty="0">
              <a:effectLst/>
              <a:ea typeface="Times New Roman" panose="02020603050405020304" pitchFamily="18" charset="0"/>
            </a:endParaRPr>
          </a:p>
          <a:p>
            <a:pPr marR="0" lvl="0">
              <a:spcBef>
                <a:spcPts val="0"/>
              </a:spcBef>
              <a:spcAft>
                <a:spcPts val="0"/>
              </a:spcAft>
            </a:pPr>
            <a:r>
              <a:rPr lang="en-US" sz="1400" i="1" dirty="0">
                <a:effectLst/>
                <a:ea typeface="Times New Roman" panose="02020603050405020304" pitchFamily="18" charset="0"/>
              </a:rPr>
              <a:t>Filament structure: </a:t>
            </a:r>
            <a:r>
              <a:rPr lang="en-US" sz="1400" dirty="0">
                <a:effectLst/>
                <a:ea typeface="Times New Roman" panose="02020603050405020304" pitchFamily="18" charset="0"/>
              </a:rPr>
              <a:t>Several phenomena restrict the direction of turbulent flow through the nebula, among which are the magnetic field (along which filaments will tend to align) and the quasi-spherical expansion of the supernova remnant.  </a:t>
            </a:r>
            <a:endParaRPr lang="en-US" sz="1000" dirty="0"/>
          </a:p>
        </p:txBody>
      </p:sp>
      <p:pic>
        <p:nvPicPr>
          <p:cNvPr id="6" name="Picture 5" descr="A picture containing text&#10;&#10;Description automatically generated">
            <a:extLst>
              <a:ext uri="{FF2B5EF4-FFF2-40B4-BE49-F238E27FC236}">
                <a16:creationId xmlns:a16="http://schemas.microsoft.com/office/drawing/2014/main" id="{418A3B01-CAAD-4299-8651-4078782FA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102" y="1235442"/>
            <a:ext cx="3201026" cy="3776714"/>
          </a:xfrm>
          <a:prstGeom prst="rect">
            <a:avLst/>
          </a:prstGeom>
        </p:spPr>
      </p:pic>
      <p:pic>
        <p:nvPicPr>
          <p:cNvPr id="7" name="Picture 6" descr="Diagram&#10;&#10;Description automatically generated">
            <a:extLst>
              <a:ext uri="{FF2B5EF4-FFF2-40B4-BE49-F238E27FC236}">
                <a16:creationId xmlns:a16="http://schemas.microsoft.com/office/drawing/2014/main" id="{54002061-62E0-4F66-887A-729C0E34CB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9683" y="4800047"/>
            <a:ext cx="4018124" cy="1767151"/>
          </a:xfrm>
          <a:prstGeom prst="rect">
            <a:avLst/>
          </a:prstGeom>
        </p:spPr>
      </p:pic>
      <p:pic>
        <p:nvPicPr>
          <p:cNvPr id="8" name="Picture 7" descr="A book on a table&#10;&#10;Description automatically generated with low confidence">
            <a:extLst>
              <a:ext uri="{FF2B5EF4-FFF2-40B4-BE49-F238E27FC236}">
                <a16:creationId xmlns:a16="http://schemas.microsoft.com/office/drawing/2014/main" id="{11851229-1A82-47DA-B458-46BBD20D63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375" t="8915" r="26821" b="4316"/>
          <a:stretch/>
        </p:blipFill>
        <p:spPr>
          <a:xfrm>
            <a:off x="419448" y="99646"/>
            <a:ext cx="738261" cy="1122420"/>
          </a:xfrm>
          <a:prstGeom prst="rect">
            <a:avLst/>
          </a:prstGeom>
        </p:spPr>
      </p:pic>
      <p:sp>
        <p:nvSpPr>
          <p:cNvPr id="10" name="TextBox 9">
            <a:extLst>
              <a:ext uri="{FF2B5EF4-FFF2-40B4-BE49-F238E27FC236}">
                <a16:creationId xmlns:a16="http://schemas.microsoft.com/office/drawing/2014/main" id="{68D85DEE-B345-4EA6-ADE6-53AA1CC9CBEC}"/>
              </a:ext>
            </a:extLst>
          </p:cNvPr>
          <p:cNvSpPr txBox="1"/>
          <p:nvPr/>
        </p:nvSpPr>
        <p:spPr>
          <a:xfrm>
            <a:off x="3084454" y="904758"/>
            <a:ext cx="5472973" cy="369332"/>
          </a:xfrm>
          <a:prstGeom prst="rect">
            <a:avLst/>
          </a:prstGeom>
          <a:noFill/>
        </p:spPr>
        <p:txBody>
          <a:bodyPr wrap="square">
            <a:spAutoFit/>
          </a:bodyPr>
          <a:lstStyle/>
          <a:p>
            <a:pPr marR="0" lvl="0">
              <a:spcBef>
                <a:spcPts val="0"/>
              </a:spcBef>
              <a:spcAft>
                <a:spcPts val="0"/>
              </a:spcAft>
            </a:pPr>
            <a:r>
              <a:rPr lang="en-US" dirty="0">
                <a:latin typeface="Times New Roman" panose="02020603050405020304" pitchFamily="18" charset="0"/>
                <a:ea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rPr>
              <a:t>ariations due to discrete structures within the nebula. </a:t>
            </a:r>
          </a:p>
        </p:txBody>
      </p:sp>
    </p:spTree>
    <p:extLst>
      <p:ext uri="{BB962C8B-B14F-4D97-AF65-F5344CB8AC3E}">
        <p14:creationId xmlns:p14="http://schemas.microsoft.com/office/powerpoint/2010/main" val="814638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31</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2210495" y="291825"/>
            <a:ext cx="7950638" cy="923330"/>
          </a:xfrm>
          <a:prstGeom prst="rect">
            <a:avLst/>
          </a:prstGeom>
        </p:spPr>
        <p:txBody>
          <a:bodyPr wrap="none">
            <a:spAutoFit/>
          </a:bodyPr>
          <a:lstStyle/>
          <a:p>
            <a:r>
              <a:rPr lang="en-US" sz="5400" dirty="0">
                <a:latin typeface="+mj-lt"/>
              </a:rPr>
              <a:t>DM Observing – Crab pulsar</a:t>
            </a:r>
          </a:p>
        </p:txBody>
      </p:sp>
      <p:sp>
        <p:nvSpPr>
          <p:cNvPr id="6" name="TextBox 5">
            <a:extLst>
              <a:ext uri="{FF2B5EF4-FFF2-40B4-BE49-F238E27FC236}">
                <a16:creationId xmlns:a16="http://schemas.microsoft.com/office/drawing/2014/main" id="{986AE417-0E8C-4819-8822-46A7ADCE55C1}"/>
              </a:ext>
            </a:extLst>
          </p:cNvPr>
          <p:cNvSpPr txBox="1"/>
          <p:nvPr/>
        </p:nvSpPr>
        <p:spPr>
          <a:xfrm>
            <a:off x="1454626" y="5796157"/>
            <a:ext cx="2975995" cy="312650"/>
          </a:xfrm>
          <a:prstGeom prst="rect">
            <a:avLst/>
          </a:prstGeom>
          <a:noFill/>
        </p:spPr>
        <p:txBody>
          <a:bodyPr wrap="square">
            <a:spAutoFit/>
          </a:bodyPr>
          <a:lstStyle/>
          <a:p>
            <a:pPr marL="0" marR="0">
              <a:lnSpc>
                <a:spcPct val="107000"/>
              </a:lnSpc>
              <a:spcBef>
                <a:spcPts val="0"/>
              </a:spcBef>
              <a:spcAft>
                <a:spcPts val="0"/>
              </a:spcAft>
            </a:pPr>
            <a:r>
              <a:rPr lang="en-US" sz="1400" dirty="0">
                <a:effectLst/>
                <a:ea typeface="Yu Mincho" panose="02020400000000000000" pitchFamily="18" charset="-128"/>
                <a:cs typeface="Times New Roman" panose="02020603050405020304" pitchFamily="18" charset="0"/>
              </a:rPr>
              <a:t>Ref: Simon Milton’s The Crab Nebula</a:t>
            </a:r>
            <a:endParaRPr lang="en-US" sz="1000" dirty="0"/>
          </a:p>
        </p:txBody>
      </p:sp>
      <p:pic>
        <p:nvPicPr>
          <p:cNvPr id="11" name="Picture 10" descr="Diagram, schematic&#10;&#10;Description automatically generated">
            <a:extLst>
              <a:ext uri="{FF2B5EF4-FFF2-40B4-BE49-F238E27FC236}">
                <a16:creationId xmlns:a16="http://schemas.microsoft.com/office/drawing/2014/main" id="{9C6507A1-F646-4938-99A6-2450E6866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5411" y="4033443"/>
            <a:ext cx="3985532" cy="2352363"/>
          </a:xfrm>
          <a:prstGeom prst="rect">
            <a:avLst/>
          </a:prstGeom>
        </p:spPr>
      </p:pic>
      <p:pic>
        <p:nvPicPr>
          <p:cNvPr id="10" name="Picture 9" descr="A book on a table&#10;&#10;Description automatically generated with low confidence">
            <a:extLst>
              <a:ext uri="{FF2B5EF4-FFF2-40B4-BE49-F238E27FC236}">
                <a16:creationId xmlns:a16="http://schemas.microsoft.com/office/drawing/2014/main" id="{CDFDA0B3-A7EE-4D70-90A9-CBFCA2C334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75" t="8915" r="26821" b="4316"/>
          <a:stretch/>
        </p:blipFill>
        <p:spPr>
          <a:xfrm>
            <a:off x="247028" y="156223"/>
            <a:ext cx="830153" cy="1262128"/>
          </a:xfrm>
          <a:prstGeom prst="rect">
            <a:avLst/>
          </a:prstGeom>
        </p:spPr>
      </p:pic>
      <p:pic>
        <p:nvPicPr>
          <p:cNvPr id="12" name="Picture 11" descr="Diagram&#10;&#10;Description automatically generated">
            <a:extLst>
              <a:ext uri="{FF2B5EF4-FFF2-40B4-BE49-F238E27FC236}">
                <a16:creationId xmlns:a16="http://schemas.microsoft.com/office/drawing/2014/main" id="{14FE6A15-C0E7-46D5-91A4-7D1C553503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3779" y="1650783"/>
            <a:ext cx="4017164" cy="2220896"/>
          </a:xfrm>
          <a:prstGeom prst="rect">
            <a:avLst/>
          </a:prstGeom>
        </p:spPr>
      </p:pic>
      <p:sp>
        <p:nvSpPr>
          <p:cNvPr id="13" name="TextBox 12">
            <a:extLst>
              <a:ext uri="{FF2B5EF4-FFF2-40B4-BE49-F238E27FC236}">
                <a16:creationId xmlns:a16="http://schemas.microsoft.com/office/drawing/2014/main" id="{F449E75F-9961-4BFB-A642-5D8E791C9A06}"/>
              </a:ext>
            </a:extLst>
          </p:cNvPr>
          <p:cNvSpPr txBox="1"/>
          <p:nvPr/>
        </p:nvSpPr>
        <p:spPr>
          <a:xfrm>
            <a:off x="430304" y="1650783"/>
            <a:ext cx="6094602" cy="523220"/>
          </a:xfrm>
          <a:prstGeom prst="rect">
            <a:avLst/>
          </a:prstGeom>
          <a:noFill/>
        </p:spPr>
        <p:txBody>
          <a:bodyPr wrap="square">
            <a:spAutoFit/>
          </a:bodyPr>
          <a:lstStyle/>
          <a:p>
            <a:pPr marR="0" lvl="0">
              <a:spcBef>
                <a:spcPts val="0"/>
              </a:spcBef>
              <a:spcAft>
                <a:spcPts val="0"/>
              </a:spcAft>
            </a:pPr>
            <a:r>
              <a:rPr lang="en-US" sz="1400" i="1" dirty="0">
                <a:ea typeface="Times New Roman" panose="02020603050405020304" pitchFamily="18" charset="0"/>
              </a:rPr>
              <a:t>P</a:t>
            </a:r>
            <a:r>
              <a:rPr lang="en-US" sz="1400" i="1" dirty="0">
                <a:effectLst/>
                <a:ea typeface="Times New Roman" panose="02020603050405020304" pitchFamily="18" charset="0"/>
              </a:rPr>
              <a:t>ulse </a:t>
            </a:r>
            <a:r>
              <a:rPr lang="en-US" sz="1400" i="1" dirty="0">
                <a:ea typeface="Times New Roman" panose="02020603050405020304" pitchFamily="18" charset="0"/>
              </a:rPr>
              <a:t>B</a:t>
            </a:r>
            <a:r>
              <a:rPr lang="en-US" sz="1400" i="1" dirty="0">
                <a:effectLst/>
                <a:ea typeface="Times New Roman" panose="02020603050405020304" pitchFamily="18" charset="0"/>
              </a:rPr>
              <a:t>roadening: </a:t>
            </a:r>
            <a:r>
              <a:rPr lang="en-US" sz="1400" dirty="0">
                <a:effectLst/>
                <a:ea typeface="Times New Roman" panose="02020603050405020304" pitchFamily="18" charset="0"/>
              </a:rPr>
              <a:t>This is due to multipath scattering depends on the variance and small-scale spatial structure of the electron density.  </a:t>
            </a:r>
          </a:p>
        </p:txBody>
      </p:sp>
      <p:sp>
        <p:nvSpPr>
          <p:cNvPr id="14" name="TextBox 13">
            <a:extLst>
              <a:ext uri="{FF2B5EF4-FFF2-40B4-BE49-F238E27FC236}">
                <a16:creationId xmlns:a16="http://schemas.microsoft.com/office/drawing/2014/main" id="{64916099-698E-4946-BEBC-89407AED50E5}"/>
              </a:ext>
            </a:extLst>
          </p:cNvPr>
          <p:cNvSpPr txBox="1"/>
          <p:nvPr/>
        </p:nvSpPr>
        <p:spPr>
          <a:xfrm>
            <a:off x="398661" y="2173797"/>
            <a:ext cx="6472911" cy="3323987"/>
          </a:xfrm>
          <a:prstGeom prst="rect">
            <a:avLst/>
          </a:prstGeom>
          <a:noFill/>
        </p:spPr>
        <p:txBody>
          <a:bodyPr wrap="square">
            <a:spAutoFit/>
          </a:bodyPr>
          <a:lstStyle/>
          <a:p>
            <a:r>
              <a:rPr lang="en-US" sz="1400" i="1" dirty="0">
                <a:effectLst/>
              </a:rPr>
              <a:t>Wisps: </a:t>
            </a:r>
            <a:r>
              <a:rPr lang="en-US" sz="1400" dirty="0">
                <a:effectLst/>
              </a:rPr>
              <a:t>Variations of light ripples, referred to as wisps, were first noticed in the under-luminous inner region of the Crab nebula by </a:t>
            </a:r>
            <a:r>
              <a:rPr lang="en-US" sz="1400" dirty="0" err="1">
                <a:effectLst/>
              </a:rPr>
              <a:t>Lampland</a:t>
            </a:r>
            <a:r>
              <a:rPr lang="en-US" sz="1400" dirty="0">
                <a:effectLst/>
              </a:rPr>
              <a:t> (1921). It was speculated that the Crab pulsar must be responsible for these wisps. Modern observations of wisps started with those of </a:t>
            </a:r>
            <a:r>
              <a:rPr lang="en-US" sz="1400" dirty="0" err="1">
                <a:effectLst/>
              </a:rPr>
              <a:t>Scargle</a:t>
            </a:r>
            <a:r>
              <a:rPr lang="en-US" sz="1400" dirty="0">
                <a:effectLst/>
              </a:rPr>
              <a:t> (1969) who reported, among other findings, violent wisp activities several months after the first reported Crab pulsar glitch (Boynton et al. 1972). Hester et al. (1995) reported the discovery of two brightened quasi-stationary knots.  While theoretical models usually identify wisps as the termination shock 1 confining the Crab pulsar wind or structures in a non-relativistic outflow downstream of the termination shock or substructures within the termination shock, it would be very difficult to imagine that the observed bright knots are also results of a termination shock, with one being so close to the Crab pulsar.  A different perspective is that wisps and knots are all shock structures in the magnetized relativistic pulsar wind and demonstrate that reverse fast MHD shocks at various spin latitudes can appear quasi-stationary in space when their propagation speeds relative to the pulsar wind are comparable to the relativistic outflow speed.</a:t>
            </a:r>
            <a:endParaRPr lang="en-US" sz="1400" dirty="0"/>
          </a:p>
        </p:txBody>
      </p:sp>
      <p:sp>
        <p:nvSpPr>
          <p:cNvPr id="16" name="TextBox 15">
            <a:extLst>
              <a:ext uri="{FF2B5EF4-FFF2-40B4-BE49-F238E27FC236}">
                <a16:creationId xmlns:a16="http://schemas.microsoft.com/office/drawing/2014/main" id="{A2EAA9F4-BE6B-4432-B8D4-DFBBA9B46973}"/>
              </a:ext>
            </a:extLst>
          </p:cNvPr>
          <p:cNvSpPr txBox="1"/>
          <p:nvPr/>
        </p:nvSpPr>
        <p:spPr>
          <a:xfrm>
            <a:off x="1454626" y="6108807"/>
            <a:ext cx="5081632" cy="553998"/>
          </a:xfrm>
          <a:prstGeom prst="rect">
            <a:avLst/>
          </a:prstGeom>
          <a:noFill/>
        </p:spPr>
        <p:txBody>
          <a:bodyPr wrap="square">
            <a:spAutoFit/>
          </a:bodyPr>
          <a:lstStyle/>
          <a:p>
            <a:r>
              <a:rPr lang="en-US" sz="1000" dirty="0">
                <a:effectLst/>
                <a:latin typeface="Times New Roman" panose="02020603050405020304" pitchFamily="18" charset="0"/>
              </a:rPr>
              <a:t>Ref: Mon. Not. R. Astron. Soc. 294, 443–447 (1998)</a:t>
            </a:r>
            <a:br>
              <a:rPr lang="en-US" sz="1000" dirty="0"/>
            </a:br>
            <a:r>
              <a:rPr lang="en-US" sz="1000" dirty="0">
                <a:effectLst/>
                <a:latin typeface="Times New Roman" panose="02020603050405020304" pitchFamily="18" charset="0"/>
              </a:rPr>
              <a:t>Wisps and knots in the central Crab nebula, Yu-Qing Lou</a:t>
            </a:r>
            <a:br>
              <a:rPr lang="en-US" sz="1000" dirty="0"/>
            </a:br>
            <a:r>
              <a:rPr lang="en-US" sz="1000" dirty="0">
                <a:effectLst/>
                <a:latin typeface="Times New Roman" panose="02020603050405020304" pitchFamily="18" charset="0"/>
              </a:rPr>
              <a:t>Astronomy and Astrophysics Center, The University of Chicago, Chicago, Illinois 60637, USA</a:t>
            </a:r>
            <a:endParaRPr lang="en-US" sz="1000" dirty="0"/>
          </a:p>
        </p:txBody>
      </p:sp>
      <p:sp>
        <p:nvSpPr>
          <p:cNvPr id="18" name="TextBox 17">
            <a:extLst>
              <a:ext uri="{FF2B5EF4-FFF2-40B4-BE49-F238E27FC236}">
                <a16:creationId xmlns:a16="http://schemas.microsoft.com/office/drawing/2014/main" id="{52614169-7103-4CF9-9654-14796632632D}"/>
              </a:ext>
            </a:extLst>
          </p:cNvPr>
          <p:cNvSpPr txBox="1"/>
          <p:nvPr/>
        </p:nvSpPr>
        <p:spPr>
          <a:xfrm>
            <a:off x="3460440" y="1049019"/>
            <a:ext cx="5450747" cy="369332"/>
          </a:xfrm>
          <a:prstGeom prst="rect">
            <a:avLst/>
          </a:prstGeom>
          <a:noFill/>
        </p:spPr>
        <p:txBody>
          <a:bodyPr wrap="square">
            <a:spAutoFit/>
          </a:bodyPr>
          <a:lstStyle/>
          <a:p>
            <a:pPr marR="0" lvl="0">
              <a:spcBef>
                <a:spcPts val="0"/>
              </a:spcBef>
              <a:spcAft>
                <a:spcPts val="0"/>
              </a:spcAft>
            </a:pPr>
            <a:r>
              <a:rPr lang="en-US" dirty="0">
                <a:latin typeface="Times New Roman" panose="02020603050405020304" pitchFamily="18" charset="0"/>
                <a:ea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rPr>
              <a:t>ariations due to discrete structures within the nebula. </a:t>
            </a:r>
          </a:p>
        </p:txBody>
      </p:sp>
    </p:spTree>
    <p:extLst>
      <p:ext uri="{BB962C8B-B14F-4D97-AF65-F5344CB8AC3E}">
        <p14:creationId xmlns:p14="http://schemas.microsoft.com/office/powerpoint/2010/main" val="299733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32</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1866385" y="348968"/>
            <a:ext cx="8036239" cy="923330"/>
          </a:xfrm>
          <a:prstGeom prst="rect">
            <a:avLst/>
          </a:prstGeom>
        </p:spPr>
        <p:txBody>
          <a:bodyPr wrap="none">
            <a:spAutoFit/>
          </a:bodyPr>
          <a:lstStyle/>
          <a:p>
            <a:r>
              <a:rPr lang="en-US" sz="5400" dirty="0">
                <a:latin typeface="+mj-lt"/>
              </a:rPr>
              <a:t>DM Observing – Crab Pulsar</a:t>
            </a:r>
          </a:p>
        </p:txBody>
      </p:sp>
      <p:sp>
        <p:nvSpPr>
          <p:cNvPr id="6" name="TextBox 5">
            <a:extLst>
              <a:ext uri="{FF2B5EF4-FFF2-40B4-BE49-F238E27FC236}">
                <a16:creationId xmlns:a16="http://schemas.microsoft.com/office/drawing/2014/main" id="{986AE417-0E8C-4819-8822-46A7ADCE55C1}"/>
              </a:ext>
            </a:extLst>
          </p:cNvPr>
          <p:cNvSpPr txBox="1"/>
          <p:nvPr/>
        </p:nvSpPr>
        <p:spPr>
          <a:xfrm>
            <a:off x="438325" y="1260609"/>
            <a:ext cx="2715936" cy="476734"/>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Simon Milton’s The Crab Nebula</a:t>
            </a:r>
            <a:endParaRPr lang="en-US" sz="1400" b="1" dirty="0">
              <a:effectLst/>
              <a:ea typeface="Times New Roman" panose="02020603050405020304" pitchFamily="18" charset="0"/>
            </a:endParaRPr>
          </a:p>
          <a:p>
            <a:endParaRPr lang="en-US" sz="1000" dirty="0"/>
          </a:p>
        </p:txBody>
      </p:sp>
      <p:pic>
        <p:nvPicPr>
          <p:cNvPr id="11" name="Picture 10" descr="Diagram, text&#10;&#10;Description automatically generated with medium confidence">
            <a:extLst>
              <a:ext uri="{FF2B5EF4-FFF2-40B4-BE49-F238E27FC236}">
                <a16:creationId xmlns:a16="http://schemas.microsoft.com/office/drawing/2014/main" id="{28F6CC32-6CE0-418D-9F8C-EE8D97B84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788" y="1737343"/>
            <a:ext cx="3962176" cy="4214728"/>
          </a:xfrm>
          <a:prstGeom prst="rect">
            <a:avLst/>
          </a:prstGeom>
        </p:spPr>
      </p:pic>
      <p:sp>
        <p:nvSpPr>
          <p:cNvPr id="10" name="TextBox 9">
            <a:extLst>
              <a:ext uri="{FF2B5EF4-FFF2-40B4-BE49-F238E27FC236}">
                <a16:creationId xmlns:a16="http://schemas.microsoft.com/office/drawing/2014/main" id="{E3E5899E-7193-41D0-97B1-6A9EF4AAACE0}"/>
              </a:ext>
            </a:extLst>
          </p:cNvPr>
          <p:cNvSpPr txBox="1"/>
          <p:nvPr/>
        </p:nvSpPr>
        <p:spPr>
          <a:xfrm>
            <a:off x="5638444" y="2355209"/>
            <a:ext cx="6094602" cy="2677656"/>
          </a:xfrm>
          <a:prstGeom prst="rect">
            <a:avLst/>
          </a:prstGeom>
          <a:noFill/>
        </p:spPr>
        <p:txBody>
          <a:bodyPr wrap="square">
            <a:spAutoFit/>
          </a:bodyPr>
          <a:lstStyle/>
          <a:p>
            <a:r>
              <a:rPr lang="en-US" sz="1400" i="1" dirty="0" err="1"/>
              <a:t>Strömgren</a:t>
            </a:r>
            <a:r>
              <a:rPr lang="en-US" sz="1400" i="1" dirty="0"/>
              <a:t> sphere: </a:t>
            </a:r>
            <a:r>
              <a:rPr lang="en-US" sz="1400" dirty="0"/>
              <a:t>is a spherical region surrounding an OB star with the conditions to host an HII region (ionized hydrogen). The term is used for the theoretical spherical volume with a particular calculated radius, and is also used for an observed case adhering to the model. The radius (</a:t>
            </a:r>
            <a:r>
              <a:rPr lang="en-US" sz="1400" dirty="0" err="1"/>
              <a:t>Stömgren</a:t>
            </a:r>
            <a:r>
              <a:rPr lang="en-US" sz="1400" dirty="0"/>
              <a:t> radius) is the maximum distance at which ultraviolet from the star will keep hydrogen ionized. The calculation is based upon a balance between the photoionization and the random recombination of ion and electron. </a:t>
            </a:r>
            <a:r>
              <a:rPr lang="en-US" sz="1400" dirty="0">
                <a:effectLst/>
                <a:ea typeface="Yu Mincho" panose="02020400000000000000" pitchFamily="18" charset="-128"/>
                <a:cs typeface="Times New Roman" panose="02020603050405020304" pitchFamily="18" charset="0"/>
              </a:rPr>
              <a:t>The ultraviolet flux from the Crab Nebula has created a </a:t>
            </a:r>
            <a:r>
              <a:rPr lang="en-US" sz="1400" dirty="0" err="1">
                <a:effectLst/>
                <a:ea typeface="Yu Mincho" panose="02020400000000000000" pitchFamily="18" charset="-128"/>
                <a:cs typeface="Times New Roman" panose="02020603050405020304" pitchFamily="18" charset="0"/>
              </a:rPr>
              <a:t>Strömgren</a:t>
            </a:r>
            <a:r>
              <a:rPr lang="en-US" sz="1400" dirty="0">
                <a:effectLst/>
                <a:ea typeface="Yu Mincho" panose="02020400000000000000" pitchFamily="18" charset="-128"/>
                <a:cs typeface="Times New Roman" panose="02020603050405020304" pitchFamily="18" charset="0"/>
              </a:rPr>
              <a:t> sphere of radius ~ 80 pc which has not had time to reach equilibrium. As the size of the ionization front increases, the dispersion measure should increase slowly without affecting the scattering. However, the effect has a very long-time scale and is </a:t>
            </a:r>
            <a:r>
              <a:rPr lang="en-US" sz="1400" dirty="0">
                <a:effectLst/>
                <a:ea typeface="Times New Roman" panose="02020603050405020304" pitchFamily="18" charset="0"/>
              </a:rPr>
              <a:t>competing with the dilution of electrons in the nebula due to the latter’s expansion. </a:t>
            </a:r>
          </a:p>
        </p:txBody>
      </p:sp>
      <p:pic>
        <p:nvPicPr>
          <p:cNvPr id="12" name="Picture 11" descr="A book on a table&#10;&#10;Description automatically generated with low confidence">
            <a:extLst>
              <a:ext uri="{FF2B5EF4-FFF2-40B4-BE49-F238E27FC236}">
                <a16:creationId xmlns:a16="http://schemas.microsoft.com/office/drawing/2014/main" id="{6E53BCF1-3835-4B4D-A4F3-4253B7D13A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75" t="8915" r="26821" b="4316"/>
          <a:stretch/>
        </p:blipFill>
        <p:spPr>
          <a:xfrm>
            <a:off x="10902893" y="236848"/>
            <a:ext cx="830153" cy="1262128"/>
          </a:xfrm>
          <a:prstGeom prst="rect">
            <a:avLst/>
          </a:prstGeom>
        </p:spPr>
      </p:pic>
    </p:spTree>
    <p:extLst>
      <p:ext uri="{BB962C8B-B14F-4D97-AF65-F5344CB8AC3E}">
        <p14:creationId xmlns:p14="http://schemas.microsoft.com/office/powerpoint/2010/main" val="1108139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33</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2077880" y="304815"/>
            <a:ext cx="8036239" cy="923330"/>
          </a:xfrm>
          <a:prstGeom prst="rect">
            <a:avLst/>
          </a:prstGeom>
        </p:spPr>
        <p:txBody>
          <a:bodyPr wrap="none">
            <a:spAutoFit/>
          </a:bodyPr>
          <a:lstStyle/>
          <a:p>
            <a:r>
              <a:rPr lang="en-US" sz="5400" dirty="0">
                <a:latin typeface="+mj-lt"/>
              </a:rPr>
              <a:t>DM Observing – Crab Pulsar</a:t>
            </a:r>
          </a:p>
        </p:txBody>
      </p:sp>
      <p:sp>
        <p:nvSpPr>
          <p:cNvPr id="7" name="TextBox 6">
            <a:extLst>
              <a:ext uri="{FF2B5EF4-FFF2-40B4-BE49-F238E27FC236}">
                <a16:creationId xmlns:a16="http://schemas.microsoft.com/office/drawing/2014/main" id="{A614F563-1D67-48D4-8B82-3847134EA19D}"/>
              </a:ext>
            </a:extLst>
          </p:cNvPr>
          <p:cNvSpPr txBox="1"/>
          <p:nvPr/>
        </p:nvSpPr>
        <p:spPr>
          <a:xfrm>
            <a:off x="703385" y="4072152"/>
            <a:ext cx="5146811" cy="830997"/>
          </a:xfrm>
          <a:prstGeom prst="rect">
            <a:avLst/>
          </a:prstGeom>
          <a:noFill/>
        </p:spPr>
        <p:txBody>
          <a:bodyPr wrap="square">
            <a:spAutoFit/>
          </a:bodyPr>
          <a:lstStyle/>
          <a:p>
            <a:r>
              <a:rPr lang="en-US" sz="1600" i="1" dirty="0" err="1"/>
              <a:t>Interpulses</a:t>
            </a:r>
            <a:r>
              <a:rPr lang="en-US" sz="1600" i="1" dirty="0"/>
              <a:t>: </a:t>
            </a:r>
            <a:r>
              <a:rPr lang="en-US" sz="1600" dirty="0"/>
              <a:t>Some pulsars exhibit secondary pulses known as </a:t>
            </a:r>
            <a:r>
              <a:rPr lang="en-US" sz="1600" dirty="0" err="1"/>
              <a:t>interpulses</a:t>
            </a:r>
            <a:r>
              <a:rPr lang="en-US" sz="1600" dirty="0"/>
              <a:t>, which follow the relatively stronger main pulses by about half of the pulsar period. </a:t>
            </a:r>
          </a:p>
        </p:txBody>
      </p:sp>
      <p:sp>
        <p:nvSpPr>
          <p:cNvPr id="10" name="TextBox 9">
            <a:extLst>
              <a:ext uri="{FF2B5EF4-FFF2-40B4-BE49-F238E27FC236}">
                <a16:creationId xmlns:a16="http://schemas.microsoft.com/office/drawing/2014/main" id="{8114C4D2-549A-4637-A4F8-6A3B3D137B44}"/>
              </a:ext>
            </a:extLst>
          </p:cNvPr>
          <p:cNvSpPr txBox="1"/>
          <p:nvPr/>
        </p:nvSpPr>
        <p:spPr>
          <a:xfrm>
            <a:off x="1536235" y="5407241"/>
            <a:ext cx="3236052" cy="553998"/>
          </a:xfrm>
          <a:prstGeom prst="rect">
            <a:avLst/>
          </a:prstGeom>
          <a:noFill/>
        </p:spPr>
        <p:txBody>
          <a:bodyPr wrap="square">
            <a:spAutoFit/>
          </a:bodyPr>
          <a:lstStyle/>
          <a:p>
            <a:r>
              <a:rPr lang="en-US" sz="1000" b="1" dirty="0"/>
              <a:t>Ref: Pulsar </a:t>
            </a:r>
            <a:r>
              <a:rPr lang="en-US" sz="1000" b="1" dirty="0" err="1"/>
              <a:t>interpulses</a:t>
            </a:r>
            <a:r>
              <a:rPr lang="en-US" sz="1000" b="1" dirty="0"/>
              <a:t> and other off-pulse emission</a:t>
            </a:r>
          </a:p>
          <a:p>
            <a:r>
              <a:rPr lang="en-US" sz="1000" dirty="0">
                <a:hlinkClick r:id="rId3"/>
              </a:rPr>
              <a:t>E. B. CADY</a:t>
            </a:r>
            <a:r>
              <a:rPr lang="en-US" sz="1000" dirty="0"/>
              <a:t> &amp; </a:t>
            </a:r>
            <a:r>
              <a:rPr lang="en-US" sz="1000" dirty="0">
                <a:hlinkClick r:id="rId4"/>
              </a:rPr>
              <a:t>R. T. RITCHINGS</a:t>
            </a:r>
            <a:r>
              <a:rPr lang="en-US" sz="1000" dirty="0"/>
              <a:t> </a:t>
            </a:r>
          </a:p>
          <a:p>
            <a:r>
              <a:rPr lang="en-US" sz="1000" i="1" dirty="0">
                <a:hlinkClick r:id="rId5"/>
              </a:rPr>
              <a:t>Nature</a:t>
            </a:r>
            <a:r>
              <a:rPr lang="en-US" sz="1000" dirty="0"/>
              <a:t> </a:t>
            </a:r>
            <a:r>
              <a:rPr lang="en-US" sz="1000" b="1" dirty="0"/>
              <a:t>volume 269</a:t>
            </a:r>
            <a:r>
              <a:rPr lang="en-US" sz="1000" dirty="0"/>
              <a:t>, pages 126–127 (1977)</a:t>
            </a:r>
          </a:p>
        </p:txBody>
      </p:sp>
      <p:pic>
        <p:nvPicPr>
          <p:cNvPr id="11" name="Picture 10" descr="Text, letter&#10;&#10;Description automatically generated">
            <a:extLst>
              <a:ext uri="{FF2B5EF4-FFF2-40B4-BE49-F238E27FC236}">
                <a16:creationId xmlns:a16="http://schemas.microsoft.com/office/drawing/2014/main" id="{D7265DFF-503F-4912-A392-22ECB97B558C}"/>
              </a:ext>
            </a:extLst>
          </p:cNvPr>
          <p:cNvPicPr>
            <a:picLocks noChangeAspect="1"/>
          </p:cNvPicPr>
          <p:nvPr/>
        </p:nvPicPr>
        <p:blipFill rotWithShape="1">
          <a:blip r:embed="rId6">
            <a:extLst>
              <a:ext uri="{28A0092B-C50C-407E-A947-70E740481C1C}">
                <a14:useLocalDpi xmlns:a14="http://schemas.microsoft.com/office/drawing/2010/main" val="0"/>
              </a:ext>
            </a:extLst>
          </a:blip>
          <a:srcRect l="6690" t="51767" r="5510" b="26564"/>
          <a:stretch/>
        </p:blipFill>
        <p:spPr>
          <a:xfrm>
            <a:off x="5936672" y="2487975"/>
            <a:ext cx="6169189" cy="2342442"/>
          </a:xfrm>
          <a:prstGeom prst="rect">
            <a:avLst/>
          </a:prstGeom>
        </p:spPr>
      </p:pic>
      <p:pic>
        <p:nvPicPr>
          <p:cNvPr id="12" name="Picture 11" descr="Chart&#10;&#10;Description automatically generated">
            <a:extLst>
              <a:ext uri="{FF2B5EF4-FFF2-40B4-BE49-F238E27FC236}">
                <a16:creationId xmlns:a16="http://schemas.microsoft.com/office/drawing/2014/main" id="{CE58FB57-4F94-4004-974F-C8F36E40F1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648" y="1737343"/>
            <a:ext cx="4884691" cy="2233325"/>
          </a:xfrm>
          <a:prstGeom prst="rect">
            <a:avLst/>
          </a:prstGeom>
        </p:spPr>
      </p:pic>
      <p:sp>
        <p:nvSpPr>
          <p:cNvPr id="14" name="TextBox 13">
            <a:extLst>
              <a:ext uri="{FF2B5EF4-FFF2-40B4-BE49-F238E27FC236}">
                <a16:creationId xmlns:a16="http://schemas.microsoft.com/office/drawing/2014/main" id="{75542F29-9ED0-4C58-BF9B-9D27A1F02084}"/>
              </a:ext>
            </a:extLst>
          </p:cNvPr>
          <p:cNvSpPr txBox="1"/>
          <p:nvPr/>
        </p:nvSpPr>
        <p:spPr>
          <a:xfrm>
            <a:off x="438325" y="1260609"/>
            <a:ext cx="2715936" cy="476734"/>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Simon Milton’s The Crab Nebula</a:t>
            </a:r>
            <a:endParaRPr lang="en-US" sz="1400" b="1" dirty="0">
              <a:effectLst/>
              <a:ea typeface="Times New Roman" panose="02020603050405020304" pitchFamily="18" charset="0"/>
            </a:endParaRPr>
          </a:p>
          <a:p>
            <a:endParaRPr lang="en-US" sz="1000" dirty="0"/>
          </a:p>
        </p:txBody>
      </p:sp>
      <p:pic>
        <p:nvPicPr>
          <p:cNvPr id="15" name="Picture 14" descr="A book on a table&#10;&#10;Description automatically generated with low confidence">
            <a:extLst>
              <a:ext uri="{FF2B5EF4-FFF2-40B4-BE49-F238E27FC236}">
                <a16:creationId xmlns:a16="http://schemas.microsoft.com/office/drawing/2014/main" id="{FBBC6CB7-6D98-44E0-A4C4-7579C2811B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375" t="8915" r="26821" b="4316"/>
          <a:stretch/>
        </p:blipFill>
        <p:spPr>
          <a:xfrm>
            <a:off x="11060437" y="236848"/>
            <a:ext cx="830153" cy="1262128"/>
          </a:xfrm>
          <a:prstGeom prst="rect">
            <a:avLst/>
          </a:prstGeom>
        </p:spPr>
      </p:pic>
      <p:sp>
        <p:nvSpPr>
          <p:cNvPr id="16" name="TextBox 15">
            <a:extLst>
              <a:ext uri="{FF2B5EF4-FFF2-40B4-BE49-F238E27FC236}">
                <a16:creationId xmlns:a16="http://schemas.microsoft.com/office/drawing/2014/main" id="{CE573511-47C6-43E0-9E12-5FF10A1F2620}"/>
              </a:ext>
            </a:extLst>
          </p:cNvPr>
          <p:cNvSpPr txBox="1"/>
          <p:nvPr/>
        </p:nvSpPr>
        <p:spPr>
          <a:xfrm>
            <a:off x="5936672" y="5388529"/>
            <a:ext cx="5721927" cy="861774"/>
          </a:xfrm>
          <a:prstGeom prst="rect">
            <a:avLst/>
          </a:prstGeom>
          <a:noFill/>
        </p:spPr>
        <p:txBody>
          <a:bodyPr wrap="square">
            <a:spAutoFit/>
          </a:bodyPr>
          <a:lstStyle/>
          <a:p>
            <a:r>
              <a:rPr lang="en-US" sz="1000" b="1" dirty="0"/>
              <a:t>Ref: Pulsar </a:t>
            </a:r>
            <a:r>
              <a:rPr lang="en-US" sz="1000" b="1" dirty="0" err="1"/>
              <a:t>interpulses</a:t>
            </a:r>
            <a:r>
              <a:rPr lang="en-US" sz="1000" b="1" dirty="0"/>
              <a:t> – two poles or one? </a:t>
            </a:r>
          </a:p>
          <a:p>
            <a:r>
              <a:rPr lang="en-US" sz="1000" dirty="0"/>
              <a:t>R. N. Manchester, A. G. Lyne </a:t>
            </a:r>
          </a:p>
          <a:p>
            <a:r>
              <a:rPr lang="en-US" sz="1000" i="1" dirty="0"/>
              <a:t>Monthly Notices of the Royal Astronomical Society</a:t>
            </a:r>
            <a:r>
              <a:rPr lang="en-US" sz="1000" dirty="0"/>
              <a:t>, Volume 181, Issue 4, December 1977, Pages 761–767, </a:t>
            </a:r>
            <a:r>
              <a:rPr lang="en-US" sz="1000" dirty="0">
                <a:hlinkClick r:id="rId9"/>
              </a:rPr>
              <a:t>https://doi.org/10.1093/mnras/181.4.761</a:t>
            </a:r>
            <a:endParaRPr lang="en-US" sz="1000" dirty="0"/>
          </a:p>
          <a:p>
            <a:r>
              <a:rPr lang="en-US" sz="1000" dirty="0"/>
              <a:t>Published: 01 December 1977</a:t>
            </a:r>
          </a:p>
        </p:txBody>
      </p:sp>
    </p:spTree>
    <p:extLst>
      <p:ext uri="{BB962C8B-B14F-4D97-AF65-F5344CB8AC3E}">
        <p14:creationId xmlns:p14="http://schemas.microsoft.com/office/powerpoint/2010/main" val="1938677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34</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1732161" y="247995"/>
            <a:ext cx="8036239" cy="923330"/>
          </a:xfrm>
          <a:prstGeom prst="rect">
            <a:avLst/>
          </a:prstGeom>
        </p:spPr>
        <p:txBody>
          <a:bodyPr wrap="none">
            <a:spAutoFit/>
          </a:bodyPr>
          <a:lstStyle/>
          <a:p>
            <a:r>
              <a:rPr lang="en-US" sz="5400" dirty="0">
                <a:latin typeface="+mj-lt"/>
              </a:rPr>
              <a:t>DM Observing – Crab Pulsar</a:t>
            </a:r>
          </a:p>
        </p:txBody>
      </p:sp>
      <p:sp>
        <p:nvSpPr>
          <p:cNvPr id="6" name="TextBox 5">
            <a:extLst>
              <a:ext uri="{FF2B5EF4-FFF2-40B4-BE49-F238E27FC236}">
                <a16:creationId xmlns:a16="http://schemas.microsoft.com/office/drawing/2014/main" id="{986AE417-0E8C-4819-8822-46A7ADCE55C1}"/>
              </a:ext>
            </a:extLst>
          </p:cNvPr>
          <p:cNvSpPr txBox="1"/>
          <p:nvPr/>
        </p:nvSpPr>
        <p:spPr>
          <a:xfrm>
            <a:off x="532328" y="1371601"/>
            <a:ext cx="2657213" cy="312650"/>
          </a:xfrm>
          <a:prstGeom prst="rect">
            <a:avLst/>
          </a:prstGeom>
          <a:noFill/>
        </p:spPr>
        <p:txBody>
          <a:bodyPr wrap="square">
            <a:spAutoFit/>
          </a:bodyPr>
          <a:lstStyle/>
          <a:p>
            <a:pPr marL="0" marR="0">
              <a:lnSpc>
                <a:spcPct val="107000"/>
              </a:lnSpc>
              <a:spcBef>
                <a:spcPts val="0"/>
              </a:spcBef>
              <a:spcAft>
                <a:spcPts val="0"/>
              </a:spcAft>
            </a:pPr>
            <a:r>
              <a:rPr lang="en-US" sz="1400" b="1" dirty="0">
                <a:effectLst/>
                <a:ea typeface="Yu Mincho" panose="02020400000000000000" pitchFamily="18" charset="-128"/>
                <a:cs typeface="Times New Roman" panose="02020603050405020304" pitchFamily="18" charset="0"/>
              </a:rPr>
              <a:t>Simon Milton’s The Crab Nebula</a:t>
            </a:r>
            <a:endParaRPr lang="en-US" sz="1000" dirty="0"/>
          </a:p>
        </p:txBody>
      </p:sp>
      <p:pic>
        <p:nvPicPr>
          <p:cNvPr id="12" name="Picture 11" descr="Diagram&#10;&#10;Description automatically generated with low confidence">
            <a:extLst>
              <a:ext uri="{FF2B5EF4-FFF2-40B4-BE49-F238E27FC236}">
                <a16:creationId xmlns:a16="http://schemas.microsoft.com/office/drawing/2014/main" id="{CECDF4D5-9792-45A3-A857-49AC682B4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633" y="1899529"/>
            <a:ext cx="4648494" cy="2783565"/>
          </a:xfrm>
          <a:prstGeom prst="rect">
            <a:avLst/>
          </a:prstGeom>
        </p:spPr>
      </p:pic>
      <p:pic>
        <p:nvPicPr>
          <p:cNvPr id="13" name="Picture 12" descr="A book on a table&#10;&#10;Description automatically generated with low confidence">
            <a:extLst>
              <a:ext uri="{FF2B5EF4-FFF2-40B4-BE49-F238E27FC236}">
                <a16:creationId xmlns:a16="http://schemas.microsoft.com/office/drawing/2014/main" id="{5A633361-0C65-48FC-8D45-6753881A30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375" t="8915" r="26821" b="4316"/>
          <a:stretch/>
        </p:blipFill>
        <p:spPr>
          <a:xfrm>
            <a:off x="11060437" y="236848"/>
            <a:ext cx="830153" cy="1262128"/>
          </a:xfrm>
          <a:prstGeom prst="rect">
            <a:avLst/>
          </a:prstGeom>
        </p:spPr>
      </p:pic>
      <p:sp>
        <p:nvSpPr>
          <p:cNvPr id="14" name="TextBox 13">
            <a:extLst>
              <a:ext uri="{FF2B5EF4-FFF2-40B4-BE49-F238E27FC236}">
                <a16:creationId xmlns:a16="http://schemas.microsoft.com/office/drawing/2014/main" id="{CF6B2E57-9F89-46A8-B9B3-86658AE53186}"/>
              </a:ext>
            </a:extLst>
          </p:cNvPr>
          <p:cNvSpPr txBox="1"/>
          <p:nvPr/>
        </p:nvSpPr>
        <p:spPr>
          <a:xfrm>
            <a:off x="1384184" y="1795244"/>
            <a:ext cx="4640602" cy="4431983"/>
          </a:xfrm>
          <a:prstGeom prst="rect">
            <a:avLst/>
          </a:prstGeom>
          <a:noFill/>
        </p:spPr>
        <p:txBody>
          <a:bodyPr wrap="square" rtlCol="0">
            <a:spAutoFit/>
          </a:bodyPr>
          <a:lstStyle/>
          <a:p>
            <a:r>
              <a:rPr lang="en-US" sz="1600" i="1" dirty="0"/>
              <a:t>Curvature Radiation: </a:t>
            </a:r>
            <a:r>
              <a:rPr lang="en-US" sz="1600" dirty="0"/>
              <a:t>Near the magnetic poles the outflowing charged particles are rapidly accelerated to relativistic energies.  Then an important process takes place which greatly increases the density of charged particles.  The relativistic charges electrons are constrained to move along the curved magnetic field lines.  They emit a type of radiation called curvature radiation (in gamma-ray frequency).   This high energy and the strong magnetic consequence produces electron-positron pairs.  The strong magnetic field separates them before they can reunite to make a photon.  Ultimately the energy to make the particles must come from the </a:t>
            </a:r>
            <a:r>
              <a:rPr lang="en-US" sz="1600" i="1" dirty="0"/>
              <a:t>slow-down of the pulsar</a:t>
            </a:r>
            <a:r>
              <a:rPr lang="en-US" sz="1600" dirty="0"/>
              <a:t>. Curvature radiation is considered a possible cause of pulsar radio and/or gamma-ray emissions, particularly the beamed radiation resulting in the apparent pulses. </a:t>
            </a:r>
          </a:p>
          <a:p>
            <a:endParaRPr lang="en-US" sz="1000" dirty="0"/>
          </a:p>
        </p:txBody>
      </p:sp>
    </p:spTree>
    <p:extLst>
      <p:ext uri="{BB962C8B-B14F-4D97-AF65-F5344CB8AC3E}">
        <p14:creationId xmlns:p14="http://schemas.microsoft.com/office/powerpoint/2010/main" val="158655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35</a:t>
            </a:fld>
            <a:endParaRPr lang="en-US" dirty="0"/>
          </a:p>
        </p:txBody>
      </p:sp>
      <p:sp>
        <p:nvSpPr>
          <p:cNvPr id="2" name="Rectangle 1">
            <a:extLst>
              <a:ext uri="{FF2B5EF4-FFF2-40B4-BE49-F238E27FC236}">
                <a16:creationId xmlns:a16="http://schemas.microsoft.com/office/drawing/2014/main" id="{74367486-157D-4D00-B24F-CB1613C4AB99}"/>
              </a:ext>
            </a:extLst>
          </p:cNvPr>
          <p:cNvSpPr/>
          <p:nvPr/>
        </p:nvSpPr>
        <p:spPr>
          <a:xfrm>
            <a:off x="1945961" y="135406"/>
            <a:ext cx="8036239" cy="923330"/>
          </a:xfrm>
          <a:prstGeom prst="rect">
            <a:avLst/>
          </a:prstGeom>
        </p:spPr>
        <p:txBody>
          <a:bodyPr wrap="none">
            <a:spAutoFit/>
          </a:bodyPr>
          <a:lstStyle/>
          <a:p>
            <a:r>
              <a:rPr lang="en-US" sz="5400" dirty="0">
                <a:latin typeface="+mj-lt"/>
              </a:rPr>
              <a:t>DM Observing – Crab Pulsar</a:t>
            </a:r>
          </a:p>
        </p:txBody>
      </p:sp>
      <p:pic>
        <p:nvPicPr>
          <p:cNvPr id="8" name="Picture 7" descr="Text, letter&#10;&#10;Description automatically generated">
            <a:extLst>
              <a:ext uri="{FF2B5EF4-FFF2-40B4-BE49-F238E27FC236}">
                <a16:creationId xmlns:a16="http://schemas.microsoft.com/office/drawing/2014/main" id="{11BC447E-E167-C1C4-6371-704A0508758B}"/>
              </a:ext>
            </a:extLst>
          </p:cNvPr>
          <p:cNvPicPr>
            <a:picLocks noChangeAspect="1"/>
          </p:cNvPicPr>
          <p:nvPr/>
        </p:nvPicPr>
        <p:blipFill rotWithShape="1">
          <a:blip r:embed="rId3">
            <a:extLst>
              <a:ext uri="{28A0092B-C50C-407E-A947-70E740481C1C}">
                <a14:useLocalDpi xmlns:a14="http://schemas.microsoft.com/office/drawing/2010/main" val="0"/>
              </a:ext>
            </a:extLst>
          </a:blip>
          <a:srcRect l="7176" t="42597" r="54985" b="46919"/>
          <a:stretch/>
        </p:blipFill>
        <p:spPr>
          <a:xfrm>
            <a:off x="8631090" y="4095645"/>
            <a:ext cx="1118266" cy="290557"/>
          </a:xfrm>
          <a:prstGeom prst="rect">
            <a:avLst/>
          </a:prstGeom>
        </p:spPr>
      </p:pic>
      <p:sp>
        <p:nvSpPr>
          <p:cNvPr id="12" name="TextBox 11">
            <a:extLst>
              <a:ext uri="{FF2B5EF4-FFF2-40B4-BE49-F238E27FC236}">
                <a16:creationId xmlns:a16="http://schemas.microsoft.com/office/drawing/2014/main" id="{64D5EAF5-DC79-4786-8214-5D307DFD4947}"/>
              </a:ext>
            </a:extLst>
          </p:cNvPr>
          <p:cNvSpPr txBox="1"/>
          <p:nvPr/>
        </p:nvSpPr>
        <p:spPr>
          <a:xfrm>
            <a:off x="605246" y="1641227"/>
            <a:ext cx="8462394" cy="215444"/>
          </a:xfrm>
          <a:prstGeom prst="rect">
            <a:avLst/>
          </a:prstGeom>
          <a:noFill/>
        </p:spPr>
        <p:txBody>
          <a:bodyPr wrap="square">
            <a:spAutoFit/>
          </a:bodyPr>
          <a:lstStyle/>
          <a:p>
            <a:r>
              <a:rPr lang="en-US" sz="800" dirty="0"/>
              <a:t>.</a:t>
            </a:r>
          </a:p>
        </p:txBody>
      </p:sp>
      <p:sp>
        <p:nvSpPr>
          <p:cNvPr id="14" name="TextBox 13">
            <a:extLst>
              <a:ext uri="{FF2B5EF4-FFF2-40B4-BE49-F238E27FC236}">
                <a16:creationId xmlns:a16="http://schemas.microsoft.com/office/drawing/2014/main" id="{A67573F0-886C-49CC-85E0-A91CEA46517C}"/>
              </a:ext>
            </a:extLst>
          </p:cNvPr>
          <p:cNvSpPr txBox="1"/>
          <p:nvPr/>
        </p:nvSpPr>
        <p:spPr>
          <a:xfrm>
            <a:off x="7999519" y="5574165"/>
            <a:ext cx="2136241" cy="584775"/>
          </a:xfrm>
          <a:prstGeom prst="rect">
            <a:avLst/>
          </a:prstGeom>
          <a:noFill/>
        </p:spPr>
        <p:txBody>
          <a:bodyPr wrap="square">
            <a:spAutoFit/>
          </a:bodyPr>
          <a:lstStyle/>
          <a:p>
            <a:r>
              <a:rPr lang="en-US" sz="800" dirty="0"/>
              <a:t>Ref: 45 Years of Rotation of the Crab Pulsar</a:t>
            </a:r>
          </a:p>
          <a:p>
            <a:r>
              <a:rPr lang="en-US" sz="800" dirty="0"/>
              <a:t>Andrew Lyne, et al. </a:t>
            </a:r>
          </a:p>
          <a:p>
            <a:r>
              <a:rPr lang="en-US" sz="800" dirty="0"/>
              <a:t>arXiv:1410.0886 [</a:t>
            </a:r>
            <a:r>
              <a:rPr lang="en-US" sz="800" dirty="0" err="1"/>
              <a:t>astro-ph.HE</a:t>
            </a:r>
            <a:r>
              <a:rPr lang="en-US" sz="800" dirty="0"/>
              <a:t>]</a:t>
            </a:r>
          </a:p>
          <a:p>
            <a:r>
              <a:rPr lang="en-US" sz="800" dirty="0"/>
              <a:t>[Submitted on 3 Oct 2014]</a:t>
            </a:r>
          </a:p>
        </p:txBody>
      </p:sp>
      <p:sp>
        <p:nvSpPr>
          <p:cNvPr id="16" name="Rectangle 2">
            <a:extLst>
              <a:ext uri="{FF2B5EF4-FFF2-40B4-BE49-F238E27FC236}">
                <a16:creationId xmlns:a16="http://schemas.microsoft.com/office/drawing/2014/main" id="{DC515AEE-F040-4980-A06B-CFEFCDBC9D35}"/>
              </a:ext>
            </a:extLst>
          </p:cNvPr>
          <p:cNvSpPr>
            <a:spLocks noChangeArrowheads="1"/>
          </p:cNvSpPr>
          <p:nvPr/>
        </p:nvSpPr>
        <p:spPr bwMode="auto">
          <a:xfrm>
            <a:off x="7912061" y="1045679"/>
            <a:ext cx="367469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latin typeface="Arial" panose="020B0604020202020204" pitchFamily="34" charset="0"/>
              </a:rPr>
              <a:t>From</a:t>
            </a:r>
            <a:r>
              <a:rPr kumimoji="0" lang="en-US" altLang="en-US" sz="800" b="0" i="0" u="none" strike="noStrike" cap="none" normalizeH="0" baseline="0" dirty="0">
                <a:ln>
                  <a:noFill/>
                </a:ln>
                <a:solidFill>
                  <a:schemeClr val="tx1"/>
                </a:solidFill>
                <a:effectLst/>
                <a:latin typeface="Arial" panose="020B0604020202020204" pitchFamily="34" charset="0"/>
              </a:rPr>
              <a:t> 1968 - 2015, the rotation rate has decreased by about </a:t>
            </a:r>
            <a:r>
              <a:rPr kumimoji="0" lang="en-US" altLang="en-US" sz="800" b="0" i="0" u="none" strike="noStrike" cap="none" normalizeH="0" baseline="0" dirty="0">
                <a:ln>
                  <a:noFill/>
                </a:ln>
                <a:solidFill>
                  <a:schemeClr val="tx1"/>
                </a:solidFill>
                <a:effectLst/>
                <a:latin typeface="Arial" panose="020B0604020202020204" pitchFamily="34" charset="0"/>
                <a:ea typeface="MathJax_Main"/>
              </a:rPr>
              <a:t>0.5</a:t>
            </a:r>
            <a:r>
              <a:rPr kumimoji="0" lang="en-US" altLang="en-US" sz="800" b="0" i="0" u="none" strike="noStrike" cap="none" normalizeH="0" baseline="0" dirty="0">
                <a:ln>
                  <a:noFill/>
                </a:ln>
                <a:solidFill>
                  <a:schemeClr val="tx1"/>
                </a:solidFill>
                <a:effectLst/>
                <a:latin typeface="Arial" panose="020B0604020202020204" pitchFamily="34" charset="0"/>
              </a:rPr>
              <a:t>Hz, interrupted only by sporadic and small spin up events (glitches). Overall, a low mean braking index of </a:t>
            </a:r>
            <a:r>
              <a:rPr kumimoji="0" lang="en-US" altLang="en-US" sz="800" b="0" i="0" u="none" strike="noStrike" cap="none" normalizeH="0" baseline="0" dirty="0">
                <a:ln>
                  <a:noFill/>
                </a:ln>
                <a:solidFill>
                  <a:schemeClr val="tx1"/>
                </a:solidFill>
                <a:effectLst/>
                <a:latin typeface="Arial" panose="020B0604020202020204" pitchFamily="34" charset="0"/>
                <a:ea typeface="MathJax_Main"/>
              </a:rPr>
              <a:t>2.342</a:t>
            </a:r>
            <a:r>
              <a:rPr kumimoji="0" lang="en-US" altLang="en-US" sz="800" b="0" i="0" u="none" strike="noStrike" cap="none" normalizeH="0" baseline="0" dirty="0">
                <a:ln>
                  <a:noFill/>
                </a:ln>
                <a:solidFill>
                  <a:schemeClr val="tx1"/>
                </a:solidFill>
                <a:effectLst/>
                <a:latin typeface="Arial" panose="020B0604020202020204" pitchFamily="34" charset="0"/>
              </a:rPr>
              <a:t> is measured for the whole period. The value is interpreted in terms of a braking torque due to a dipolar magnetic field in which the inclination angle between the dipole and rotation axes is increasing. There may also be further effects due to a monopolar particle wind or infalling supernova debris. </a:t>
            </a:r>
          </a:p>
        </p:txBody>
      </p:sp>
      <p:sp>
        <p:nvSpPr>
          <p:cNvPr id="22" name="Rectangle 3">
            <a:extLst>
              <a:ext uri="{FF2B5EF4-FFF2-40B4-BE49-F238E27FC236}">
                <a16:creationId xmlns:a16="http://schemas.microsoft.com/office/drawing/2014/main" id="{F48CF101-04E9-4E58-99DD-D5A6CC67834F}"/>
              </a:ext>
            </a:extLst>
          </p:cNvPr>
          <p:cNvSpPr>
            <a:spLocks noChangeArrowheads="1"/>
          </p:cNvSpPr>
          <p:nvPr/>
        </p:nvSpPr>
        <p:spPr bwMode="auto">
          <a:xfrm>
            <a:off x="7912061" y="2076901"/>
            <a:ext cx="336543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The slowdown of a rotating neutron star is usually understood to arise from the loss of kinetic rotational energy in the form of electromagnetic radiation from a rotating dipolar magnetic field attached to the star. In this simple model, the slowdown rate of a pulsar in vacuo, rotating at frequency ν, having a magnetic dipole moment </a:t>
            </a:r>
            <a:r>
              <a:rPr kumimoji="0" lang="en-US" altLang="en-US" sz="800" b="0" i="1" u="none" strike="noStrike" cap="none" normalizeH="0" baseline="0" dirty="0">
                <a:ln>
                  <a:noFill/>
                </a:ln>
                <a:solidFill>
                  <a:schemeClr val="tx1"/>
                </a:solidFill>
                <a:effectLst/>
                <a:latin typeface="Arial" panose="020B0604020202020204" pitchFamily="34" charset="0"/>
              </a:rPr>
              <a:t>M</a:t>
            </a:r>
            <a:r>
              <a:rPr kumimoji="0" lang="en-US" altLang="en-US" sz="800" b="0" i="0" u="none" strike="noStrike" cap="none" normalizeH="0" baseline="0" dirty="0">
                <a:ln>
                  <a:noFill/>
                </a:ln>
                <a:solidFill>
                  <a:schemeClr val="tx1"/>
                </a:solidFill>
                <a:effectLst/>
                <a:latin typeface="Arial" panose="020B0604020202020204" pitchFamily="34" charset="0"/>
              </a:rPr>
              <a:t>, moment of inertia </a:t>
            </a:r>
            <a:r>
              <a:rPr kumimoji="0" lang="en-US" altLang="en-US" sz="800" b="0" i="1" u="none" strike="noStrike" cap="none" normalizeH="0" baseline="0" dirty="0">
                <a:ln>
                  <a:noFill/>
                </a:ln>
                <a:solidFill>
                  <a:schemeClr val="tx1"/>
                </a:solidFill>
                <a:effectLst/>
                <a:latin typeface="Arial" panose="020B0604020202020204" pitchFamily="34" charset="0"/>
              </a:rPr>
              <a:t>I</a:t>
            </a:r>
            <a:r>
              <a:rPr kumimoji="0" lang="en-US" altLang="en-US" sz="800" b="0" i="0" u="none" strike="noStrike" cap="none" normalizeH="0" baseline="0" dirty="0">
                <a:ln>
                  <a:noFill/>
                </a:ln>
                <a:solidFill>
                  <a:schemeClr val="tx1"/>
                </a:solidFill>
                <a:effectLst/>
                <a:latin typeface="Arial" panose="020B0604020202020204" pitchFamily="34" charset="0"/>
              </a:rPr>
              <a:t> and inclination angle α between the magnetic and rotation axes is given by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If </a:t>
            </a:r>
            <a:r>
              <a:rPr kumimoji="0" lang="en-US" altLang="en-US" sz="800" b="0" i="1" u="none" strike="noStrike" cap="none" normalizeH="0" baseline="0" dirty="0">
                <a:ln>
                  <a:noFill/>
                </a:ln>
                <a:solidFill>
                  <a:schemeClr val="tx1"/>
                </a:solidFill>
                <a:effectLst/>
                <a:latin typeface="Arial" panose="020B0604020202020204" pitchFamily="34" charset="0"/>
              </a:rPr>
              <a:t>M</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800" b="0" i="1" u="none" strike="noStrike" cap="none" normalizeH="0" baseline="0" dirty="0">
                <a:ln>
                  <a:noFill/>
                </a:ln>
                <a:solidFill>
                  <a:schemeClr val="tx1"/>
                </a:solidFill>
                <a:effectLst/>
                <a:latin typeface="Arial" panose="020B0604020202020204" pitchFamily="34" charset="0"/>
              </a:rPr>
              <a:t>I</a:t>
            </a:r>
            <a:r>
              <a:rPr kumimoji="0" lang="en-US" altLang="en-US" sz="800" b="0" i="0" u="none" strike="noStrike" cap="none" normalizeH="0" baseline="0" dirty="0">
                <a:ln>
                  <a:noFill/>
                </a:ln>
                <a:solidFill>
                  <a:schemeClr val="tx1"/>
                </a:solidFill>
                <a:effectLst/>
                <a:latin typeface="Arial" panose="020B0604020202020204" pitchFamily="34" charset="0"/>
              </a:rPr>
              <a:t> and α are constant, we would expect to observe a dependence of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latin typeface="Arial" panose="020B0604020202020204" pitchFamily="34" charset="0"/>
              <a:ea typeface="MathJax_Math"/>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1" u="none" strike="noStrike" cap="none" normalizeH="0" baseline="0" dirty="0">
                <a:ln>
                  <a:noFill/>
                </a:ln>
                <a:solidFill>
                  <a:schemeClr val="tx1"/>
                </a:solidFill>
                <a:effectLst/>
                <a:latin typeface="Arial" panose="020B0604020202020204" pitchFamily="34" charset="0"/>
                <a:ea typeface="MathJax_Math"/>
              </a:rPr>
              <a:t>ν</a:t>
            </a:r>
            <a:r>
              <a:rPr kumimoji="0" lang="en-US" altLang="en-US" sz="800" b="0" i="0" u="none" strike="noStrike" cap="none" normalizeH="0" baseline="0" dirty="0">
                <a:ln>
                  <a:noFill/>
                </a:ln>
                <a:solidFill>
                  <a:schemeClr val="tx1"/>
                </a:solidFill>
                <a:effectLst/>
                <a:latin typeface="Arial" panose="020B0604020202020204" pitchFamily="34" charset="0"/>
                <a:ea typeface="MathJax_Main"/>
              </a:rPr>
              <a:t>˙∝</a:t>
            </a:r>
            <a:r>
              <a:rPr kumimoji="0" lang="en-US" altLang="en-US" sz="800" b="0" i="1" u="none" strike="noStrike" cap="none" normalizeH="0" baseline="0" dirty="0">
                <a:ln>
                  <a:noFill/>
                </a:ln>
                <a:solidFill>
                  <a:schemeClr val="tx1"/>
                </a:solidFill>
                <a:effectLst/>
                <a:latin typeface="Arial" panose="020B0604020202020204" pitchFamily="34" charset="0"/>
                <a:ea typeface="MathJax_Math"/>
              </a:rPr>
              <a:t>ν</a:t>
            </a:r>
            <a:r>
              <a:rPr kumimoji="0" lang="en-US" altLang="en-US" sz="800" b="0" i="0" u="none" strike="noStrike" cap="none" normalizeH="0" baseline="0" dirty="0">
                <a:ln>
                  <a:noFill/>
                </a:ln>
                <a:solidFill>
                  <a:schemeClr val="tx1"/>
                </a:solidFill>
                <a:effectLst/>
                <a:latin typeface="Arial" panose="020B0604020202020204" pitchFamily="34" charset="0"/>
                <a:ea typeface="MathJax_Main"/>
              </a:rPr>
              <a:t>3</a:t>
            </a:r>
            <a:r>
              <a:rPr kumimoji="0" lang="en-US" altLang="en-US" sz="800" b="0" i="0" u="none" strike="noStrike" cap="none" normalizeH="0" baseline="0" dirty="0">
                <a:ln>
                  <a:noFill/>
                </a:ln>
                <a:solidFill>
                  <a:schemeClr val="tx1"/>
                </a:solidFill>
                <a:effectLst/>
                <a:latin typeface="Arial" panose="020B0604020202020204" pitchFamily="34" charset="0"/>
              </a:rPr>
              <a:t> as the pulsar slows down. However, other braking mechanisms are possible with different dependence upon ν and, in a more general power-law slowdown of the form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1" u="none" strike="noStrike" cap="none" normalizeH="0" baseline="0" dirty="0">
              <a:ln>
                <a:noFill/>
              </a:ln>
              <a:solidFill>
                <a:schemeClr val="tx1"/>
              </a:solidFill>
              <a:effectLst/>
              <a:latin typeface="Arial" panose="020B0604020202020204" pitchFamily="34" charset="0"/>
              <a:ea typeface="MathJax_Math"/>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i="1" dirty="0">
              <a:latin typeface="Arial" panose="020B0604020202020204" pitchFamily="34" charset="0"/>
              <a:ea typeface="MathJax_Math"/>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i="1" dirty="0">
              <a:latin typeface="Arial" panose="020B0604020202020204" pitchFamily="34" charset="0"/>
              <a:ea typeface="MathJax_Math"/>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i="1" dirty="0">
              <a:latin typeface="Arial" panose="020B0604020202020204" pitchFamily="34" charset="0"/>
              <a:ea typeface="MathJax_Math"/>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i="1" dirty="0">
              <a:latin typeface="Arial" panose="020B0604020202020204" pitchFamily="34" charset="0"/>
              <a:ea typeface="MathJax_Math"/>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the value of the exponent of ν is known as the braking index </a:t>
            </a:r>
            <a:r>
              <a:rPr kumimoji="0" lang="en-US" altLang="en-US" sz="800" b="0" i="1" u="none" strike="noStrike" cap="none" normalizeH="0" baseline="0" dirty="0">
                <a:ln>
                  <a:noFill/>
                </a:ln>
                <a:solidFill>
                  <a:schemeClr val="tx1"/>
                </a:solidFill>
                <a:effectLst/>
                <a:latin typeface="Arial" panose="020B0604020202020204" pitchFamily="34" charset="0"/>
              </a:rPr>
              <a:t>n</a:t>
            </a:r>
            <a:r>
              <a:rPr kumimoji="0" lang="en-US" altLang="en-US" sz="800" b="0" i="0" u="none" strike="noStrike" cap="none" normalizeH="0" baseline="0" dirty="0">
                <a:ln>
                  <a:noFill/>
                </a:ln>
                <a:solidFill>
                  <a:schemeClr val="tx1"/>
                </a:solidFill>
                <a:effectLst/>
                <a:latin typeface="Arial" panose="020B0604020202020204" pitchFamily="34" charset="0"/>
              </a:rPr>
              <a:t>, being 3 for dipolar magnetic torque </a:t>
            </a:r>
          </a:p>
        </p:txBody>
      </p:sp>
      <p:pic>
        <p:nvPicPr>
          <p:cNvPr id="24" name="Picture 23" descr="Text, letter&#10;&#10;Description automatically generated">
            <a:extLst>
              <a:ext uri="{FF2B5EF4-FFF2-40B4-BE49-F238E27FC236}">
                <a16:creationId xmlns:a16="http://schemas.microsoft.com/office/drawing/2014/main" id="{79A71549-4390-4BCF-AD4B-335168D5DD35}"/>
              </a:ext>
            </a:extLst>
          </p:cNvPr>
          <p:cNvPicPr>
            <a:picLocks noChangeAspect="1"/>
          </p:cNvPicPr>
          <p:nvPr/>
        </p:nvPicPr>
        <p:blipFill rotWithShape="1">
          <a:blip r:embed="rId3">
            <a:extLst>
              <a:ext uri="{28A0092B-C50C-407E-A947-70E740481C1C}">
                <a14:useLocalDpi xmlns:a14="http://schemas.microsoft.com/office/drawing/2010/main" val="0"/>
              </a:ext>
            </a:extLst>
          </a:blip>
          <a:srcRect l="8893" t="76713" r="69177" b="15886"/>
          <a:stretch/>
        </p:blipFill>
        <p:spPr>
          <a:xfrm>
            <a:off x="8743598" y="5171655"/>
            <a:ext cx="648085" cy="205100"/>
          </a:xfrm>
          <a:prstGeom prst="rect">
            <a:avLst/>
          </a:prstGeom>
        </p:spPr>
      </p:pic>
      <p:pic>
        <p:nvPicPr>
          <p:cNvPr id="25" name="Picture 24" descr="Text, letter&#10;&#10;Description automatically generated">
            <a:extLst>
              <a:ext uri="{FF2B5EF4-FFF2-40B4-BE49-F238E27FC236}">
                <a16:creationId xmlns:a16="http://schemas.microsoft.com/office/drawing/2014/main" id="{E7B81B5D-19EB-4BC4-B30C-72454AEA7D61}"/>
              </a:ext>
            </a:extLst>
          </p:cNvPr>
          <p:cNvPicPr>
            <a:picLocks noChangeAspect="1"/>
          </p:cNvPicPr>
          <p:nvPr/>
        </p:nvPicPr>
        <p:blipFill rotWithShape="1">
          <a:blip r:embed="rId3">
            <a:extLst>
              <a:ext uri="{28A0092B-C50C-407E-A947-70E740481C1C}">
                <a14:useLocalDpi xmlns:a14="http://schemas.microsoft.com/office/drawing/2010/main" val="0"/>
              </a:ext>
            </a:extLst>
          </a:blip>
          <a:srcRect l="32002" t="57997" r="56110" b="36570"/>
          <a:stretch/>
        </p:blipFill>
        <p:spPr>
          <a:xfrm>
            <a:off x="8771479" y="4509737"/>
            <a:ext cx="418744" cy="179461"/>
          </a:xfrm>
          <a:prstGeom prst="rect">
            <a:avLst/>
          </a:prstGeom>
        </p:spPr>
      </p:pic>
      <p:sp>
        <p:nvSpPr>
          <p:cNvPr id="20" name="TextBox 19">
            <a:extLst>
              <a:ext uri="{FF2B5EF4-FFF2-40B4-BE49-F238E27FC236}">
                <a16:creationId xmlns:a16="http://schemas.microsoft.com/office/drawing/2014/main" id="{65E9E622-A3D8-40A1-B493-C819E3CD9CC4}"/>
              </a:ext>
            </a:extLst>
          </p:cNvPr>
          <p:cNvSpPr txBox="1"/>
          <p:nvPr/>
        </p:nvSpPr>
        <p:spPr>
          <a:xfrm>
            <a:off x="543466" y="1413063"/>
            <a:ext cx="6094602" cy="3785652"/>
          </a:xfrm>
          <a:prstGeom prst="rect">
            <a:avLst/>
          </a:prstGeom>
          <a:noFill/>
        </p:spPr>
        <p:txBody>
          <a:bodyPr wrap="square">
            <a:spAutoFit/>
          </a:bodyPr>
          <a:lstStyle/>
          <a:p>
            <a:r>
              <a:rPr lang="en-US" sz="1600" i="1" dirty="0"/>
              <a:t>Slow-down of the pulsar:   </a:t>
            </a:r>
            <a:r>
              <a:rPr lang="en-US" sz="1600" dirty="0"/>
              <a:t>The Crab Pulsar is one of very few pulsars to be identified optically. The optical pulsar is roughly 20 km in diameter and has a rotational period of about 33 milliseconds, that is, the pulsar "beams" perform about 30 revolutions per second. The outflowing relativistic wind from the neutron star generates synchrotron emission, which produces the bulk of the emission from the nebula, seen from radio waves through to gamma rays. The most dynamic feature in the inner part of the nebula is the point where the pulsar's equatorial wind slams into the surrounding nebula, forming a termination shock. The shape and position of this feature shifts rapidly, with the equatorial wind appearing as a series of wisp-like features that steepen, brighten, then fade as they move away from the pulsar into the main body of the nebula. The period of the pulsar's rotation is increasing by 38 nanoseconds per day due to the large amounts of energy carried away in the pulsar wind.</a:t>
            </a:r>
          </a:p>
        </p:txBody>
      </p:sp>
      <p:sp>
        <p:nvSpPr>
          <p:cNvPr id="26" name="TextBox 25">
            <a:extLst>
              <a:ext uri="{FF2B5EF4-FFF2-40B4-BE49-F238E27FC236}">
                <a16:creationId xmlns:a16="http://schemas.microsoft.com/office/drawing/2014/main" id="{A35B30A8-3EA0-49B1-B2DB-C42B7E4F839B}"/>
              </a:ext>
            </a:extLst>
          </p:cNvPr>
          <p:cNvSpPr txBox="1"/>
          <p:nvPr/>
        </p:nvSpPr>
        <p:spPr>
          <a:xfrm>
            <a:off x="1608760" y="5421380"/>
            <a:ext cx="2832089" cy="584775"/>
          </a:xfrm>
          <a:prstGeom prst="rect">
            <a:avLst/>
          </a:prstGeom>
          <a:noFill/>
        </p:spPr>
        <p:txBody>
          <a:bodyPr wrap="square">
            <a:spAutoFit/>
          </a:bodyPr>
          <a:lstStyle/>
          <a:p>
            <a:r>
              <a:rPr lang="en-US" sz="800" dirty="0"/>
              <a:t>The so-called braking index (n), which is a quantity closely related to the pulsar spin down, can provide information as regards the pulsars’ energy loss mechanisms. Such mechanisms can include Gravitational Wave (GW) emission, among others.</a:t>
            </a:r>
          </a:p>
        </p:txBody>
      </p:sp>
    </p:spTree>
    <p:extLst>
      <p:ext uri="{BB962C8B-B14F-4D97-AF65-F5344CB8AC3E}">
        <p14:creationId xmlns:p14="http://schemas.microsoft.com/office/powerpoint/2010/main" val="281897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36</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46187" y="488281"/>
            <a:ext cx="4152227" cy="923330"/>
          </a:xfrm>
          <a:prstGeom prst="rect">
            <a:avLst/>
          </a:prstGeom>
        </p:spPr>
        <p:txBody>
          <a:bodyPr wrap="none">
            <a:spAutoFit/>
          </a:bodyPr>
          <a:lstStyle/>
          <a:p>
            <a:r>
              <a:rPr lang="en-US" sz="5400" dirty="0">
                <a:latin typeface="+mj-lt"/>
              </a:rPr>
              <a:t>DM Observing</a:t>
            </a:r>
          </a:p>
        </p:txBody>
      </p:sp>
      <p:sp>
        <p:nvSpPr>
          <p:cNvPr id="4" name="TextBox 3">
            <a:extLst>
              <a:ext uri="{FF2B5EF4-FFF2-40B4-BE49-F238E27FC236}">
                <a16:creationId xmlns:a16="http://schemas.microsoft.com/office/drawing/2014/main" id="{283F840A-54A0-61DD-9AAD-AE786EAB76CB}"/>
              </a:ext>
            </a:extLst>
          </p:cNvPr>
          <p:cNvSpPr txBox="1"/>
          <p:nvPr/>
        </p:nvSpPr>
        <p:spPr>
          <a:xfrm>
            <a:off x="2617365" y="2114026"/>
            <a:ext cx="6392411" cy="1323439"/>
          </a:xfrm>
          <a:prstGeom prst="rect">
            <a:avLst/>
          </a:prstGeom>
          <a:noFill/>
        </p:spPr>
        <p:txBody>
          <a:bodyPr wrap="square" rtlCol="0">
            <a:spAutoFit/>
          </a:bodyPr>
          <a:lstStyle/>
          <a:p>
            <a:r>
              <a:rPr lang="en-US" sz="2000" dirty="0"/>
              <a:t>Why all the DM Theory?  </a:t>
            </a:r>
          </a:p>
          <a:p>
            <a:endParaRPr lang="en-US" sz="2000" dirty="0"/>
          </a:p>
          <a:p>
            <a:r>
              <a:rPr lang="en-US" sz="2000" dirty="0"/>
              <a:t>Maybe it can be applied toward a proposed SARA VLA / VLBA pulsar project.</a:t>
            </a:r>
          </a:p>
        </p:txBody>
      </p:sp>
    </p:spTree>
    <p:extLst>
      <p:ext uri="{BB962C8B-B14F-4D97-AF65-F5344CB8AC3E}">
        <p14:creationId xmlns:p14="http://schemas.microsoft.com/office/powerpoint/2010/main" val="1303383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37</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2946676" y="265290"/>
            <a:ext cx="6298647" cy="923330"/>
          </a:xfrm>
          <a:prstGeom prst="rect">
            <a:avLst/>
          </a:prstGeom>
        </p:spPr>
        <p:txBody>
          <a:bodyPr wrap="none">
            <a:spAutoFit/>
          </a:bodyPr>
          <a:lstStyle/>
          <a:p>
            <a:r>
              <a:rPr lang="en-US" sz="5400" dirty="0">
                <a:latin typeface="+mj-lt"/>
              </a:rPr>
              <a:t>DM Observing - Other</a:t>
            </a:r>
          </a:p>
        </p:txBody>
      </p:sp>
      <p:sp>
        <p:nvSpPr>
          <p:cNvPr id="8" name="Rectangle 1">
            <a:extLst>
              <a:ext uri="{FF2B5EF4-FFF2-40B4-BE49-F238E27FC236}">
                <a16:creationId xmlns:a16="http://schemas.microsoft.com/office/drawing/2014/main" id="{98D3D335-31FE-4172-AFAC-164AB0644F48}"/>
              </a:ext>
            </a:extLst>
          </p:cNvPr>
          <p:cNvSpPr>
            <a:spLocks noChangeArrowheads="1"/>
          </p:cNvSpPr>
          <p:nvPr/>
        </p:nvSpPr>
        <p:spPr bwMode="auto">
          <a:xfrm>
            <a:off x="1141228" y="3574315"/>
            <a:ext cx="104170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rPr>
              <a:t>Gravitational Wave Observation: </a:t>
            </a:r>
          </a:p>
          <a:p>
            <a:pPr marL="171450" indent="-171450" eaLnBrk="0" fontAlgn="base" hangingPunct="0">
              <a:spcBef>
                <a:spcPct val="0"/>
              </a:spcBef>
              <a:spcAft>
                <a:spcPct val="0"/>
              </a:spcAft>
              <a:buFont typeface="Arial" panose="020B0604020202020204" pitchFamily="34" charset="0"/>
              <a:buChar char="•"/>
            </a:pPr>
            <a:r>
              <a:rPr kumimoji="0" lang="en-US" altLang="en-US" sz="1200" b="0" i="0" u="none" strike="noStrike" cap="none" normalizeH="0" baseline="0" dirty="0">
                <a:ln>
                  <a:noFill/>
                </a:ln>
                <a:solidFill>
                  <a:schemeClr val="tx1"/>
                </a:solidFill>
                <a:effectLst/>
              </a:rPr>
              <a:t>Pulsar radio emission undergoes dispersion due to the presence of free electrons in the interstellar medium (ISM). Correcting for this delay accurately is crucial for the detection of nanohertz gravitational waves using Pulsar Timing Arrays.  </a:t>
            </a:r>
          </a:p>
          <a:p>
            <a:pPr eaLnBrk="0" fontAlgn="base" hangingPunct="0">
              <a:spcBef>
                <a:spcPct val="0"/>
              </a:spcBef>
              <a:spcAft>
                <a:spcPct val="0"/>
              </a:spcAft>
            </a:pPr>
            <a:r>
              <a:rPr lang="en-US" altLang="en-US" sz="1200" dirty="0"/>
              <a:t>	Ref: </a:t>
            </a:r>
            <a:r>
              <a:rPr kumimoji="0" lang="en-US" altLang="en-US" sz="1200" i="0" u="none" strike="noStrike" cap="none" normalizeH="0" baseline="0" dirty="0">
                <a:ln>
                  <a:noFill/>
                </a:ln>
                <a:solidFill>
                  <a:schemeClr val="tx1"/>
                </a:solidFill>
                <a:effectLst/>
              </a:rPr>
              <a:t>High Precision Measurements of Interstellar Dispersion Measure with the upgraded GMRT, </a:t>
            </a:r>
            <a:r>
              <a:rPr kumimoji="0" lang="en-US" altLang="en-US" sz="1200" b="0" i="0" u="none" strike="noStrike" cap="none" normalizeH="0" baseline="0" dirty="0">
                <a:ln>
                  <a:noFill/>
                </a:ln>
                <a:solidFill>
                  <a:schemeClr val="tx1"/>
                </a:solidFill>
                <a:effectLst/>
              </a:rPr>
              <a:t>M. A. Krishnakumar, et al., 2</a:t>
            </a:r>
            <a:r>
              <a:rPr lang="en-US" sz="1200" dirty="0"/>
              <a:t>021, arXiv:2101.05334 	[</a:t>
            </a:r>
            <a:r>
              <a:rPr lang="en-US" sz="1200" dirty="0" err="1"/>
              <a:t>astro-ph.HE</a:t>
            </a:r>
            <a:r>
              <a:rPr lang="en-US" sz="1200" dirty="0"/>
              <a: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B39A6908-F715-40F7-B1A8-DD618C5BD140}"/>
              </a:ext>
            </a:extLst>
          </p:cNvPr>
          <p:cNvSpPr txBox="1"/>
          <p:nvPr/>
        </p:nvSpPr>
        <p:spPr>
          <a:xfrm>
            <a:off x="1157283" y="4727753"/>
            <a:ext cx="10206052" cy="1384995"/>
          </a:xfrm>
          <a:prstGeom prst="rect">
            <a:avLst/>
          </a:prstGeom>
          <a:noFill/>
        </p:spPr>
        <p:txBody>
          <a:bodyPr wrap="square">
            <a:spAutoFit/>
          </a:bodyPr>
          <a:lstStyle/>
          <a:p>
            <a:pPr algn="l"/>
            <a:r>
              <a:rPr lang="en-US" sz="1200" i="1" dirty="0"/>
              <a:t>Speculation for a New Tired Light (NTL) Theory</a:t>
            </a:r>
            <a:r>
              <a:rPr lang="en-US" sz="1200" dirty="0"/>
              <a:t>: </a:t>
            </a:r>
          </a:p>
          <a:p>
            <a:pPr marL="171450" indent="-171450" algn="l">
              <a:buFont typeface="Arial" panose="020B0604020202020204" pitchFamily="34" charset="0"/>
              <a:buChar char="•"/>
            </a:pPr>
            <a:r>
              <a:rPr lang="en-US" sz="1200" dirty="0"/>
              <a:t>Is an alternative cosmological theory to the Big Bang. In NTL the universe is static and redshifts are caused by photons of light interacting with the electrons in the plasma of the intergalactic medium (IGM). </a:t>
            </a:r>
          </a:p>
          <a:p>
            <a:pPr algn="l"/>
            <a:r>
              <a:rPr lang="en-US" sz="1200" dirty="0"/>
              <a:t>	Ref: Improvement of Cosmological Constraints with the cross-correlation between line-of-sight optical galaxy and the FRB dispersion 	measures, 	Zhu et al, 2022</a:t>
            </a:r>
          </a:p>
          <a:p>
            <a:pPr algn="l"/>
            <a:r>
              <a:rPr lang="en-US" sz="1200" dirty="0"/>
              <a:t>	R</a:t>
            </a:r>
            <a:r>
              <a:rPr lang="en-US" sz="1200" b="0" i="0" u="none" strike="noStrike" baseline="0" dirty="0"/>
              <a:t>ef: A Relationship between Dispersion Measure and Redshift Derived in Terms of New Tired Light Article </a:t>
            </a:r>
            <a:r>
              <a:rPr lang="en-US" sz="1200" b="0" i="1" u="none" strike="noStrike" baseline="0" dirty="0"/>
              <a:t>in </a:t>
            </a:r>
            <a:r>
              <a:rPr lang="en-US" sz="1200" b="0" i="0" u="none" strike="noStrike" baseline="0" dirty="0"/>
              <a:t>Journal of High Energy Physics 	Gravitation and Cosmology · August 2016 Lyndon Ashmore</a:t>
            </a:r>
          </a:p>
        </p:txBody>
      </p:sp>
      <p:sp>
        <p:nvSpPr>
          <p:cNvPr id="17" name="TextBox 16">
            <a:extLst>
              <a:ext uri="{FF2B5EF4-FFF2-40B4-BE49-F238E27FC236}">
                <a16:creationId xmlns:a16="http://schemas.microsoft.com/office/drawing/2014/main" id="{01EAD7EE-91FD-4660-8DDF-2EE129DF7488}"/>
              </a:ext>
            </a:extLst>
          </p:cNvPr>
          <p:cNvSpPr txBox="1"/>
          <p:nvPr/>
        </p:nvSpPr>
        <p:spPr>
          <a:xfrm>
            <a:off x="1157283" y="2678994"/>
            <a:ext cx="9161020" cy="830997"/>
          </a:xfrm>
          <a:prstGeom prst="rect">
            <a:avLst/>
          </a:prstGeom>
          <a:noFill/>
        </p:spPr>
        <p:txBody>
          <a:bodyPr wrap="square">
            <a:spAutoFit/>
          </a:bodyPr>
          <a:lstStyle/>
          <a:p>
            <a:pPr algn="l"/>
            <a:r>
              <a:rPr lang="en-US" sz="1200" b="0" i="1" u="none" strike="noStrike" baseline="0" dirty="0"/>
              <a:t>Extragalactic fast radio bursts (FRBs):  </a:t>
            </a:r>
          </a:p>
          <a:p>
            <a:pPr marL="171450" indent="-171450" algn="l">
              <a:buFont typeface="Arial" panose="020B0604020202020204" pitchFamily="34" charset="0"/>
              <a:buChar char="•"/>
            </a:pPr>
            <a:r>
              <a:rPr lang="en-US" sz="1200" dirty="0"/>
              <a:t>H</a:t>
            </a:r>
            <a:r>
              <a:rPr lang="en-US" sz="1200" b="0" i="0" u="none" strike="noStrike" baseline="0" dirty="0"/>
              <a:t>ave large dispersion measures (DMs) and are unique probes of intergalactic electron density fluctuations.</a:t>
            </a:r>
          </a:p>
          <a:p>
            <a:pPr algn="l"/>
            <a:r>
              <a:rPr lang="en-US" sz="1200" dirty="0"/>
              <a:t>	Ref: Dispersion measure distributions of fast radio bursts due to the intergalactic medium (IGM), Medlock &amp; Cen, 2021</a:t>
            </a:r>
          </a:p>
          <a:p>
            <a:pPr algn="l"/>
            <a:r>
              <a:rPr lang="en-US" sz="1200" dirty="0"/>
              <a:t>	Ref: Estimates of Fast Radio Burst Dispersion Measures from Cosmological Simulations, Pol, et al, 2019</a:t>
            </a:r>
          </a:p>
        </p:txBody>
      </p:sp>
      <p:sp>
        <p:nvSpPr>
          <p:cNvPr id="19" name="TextBox 18">
            <a:extLst>
              <a:ext uri="{FF2B5EF4-FFF2-40B4-BE49-F238E27FC236}">
                <a16:creationId xmlns:a16="http://schemas.microsoft.com/office/drawing/2014/main" id="{6B516674-015C-4E5E-8158-F932A1665D8E}"/>
              </a:ext>
            </a:extLst>
          </p:cNvPr>
          <p:cNvSpPr txBox="1"/>
          <p:nvPr/>
        </p:nvSpPr>
        <p:spPr>
          <a:xfrm>
            <a:off x="1208340" y="1191842"/>
            <a:ext cx="10206052" cy="1384995"/>
          </a:xfrm>
          <a:prstGeom prst="rect">
            <a:avLst/>
          </a:prstGeom>
          <a:noFill/>
        </p:spPr>
        <p:txBody>
          <a:bodyPr wrap="square">
            <a:spAutoFit/>
          </a:bodyPr>
          <a:lstStyle/>
          <a:p>
            <a:pPr algn="l"/>
            <a:r>
              <a:rPr lang="en-US" sz="1200" i="1" dirty="0"/>
              <a:t>Radio Transients: </a:t>
            </a:r>
          </a:p>
          <a:p>
            <a:pPr marL="171450" indent="-171450" algn="l">
              <a:buFont typeface="Arial" panose="020B0604020202020204" pitchFamily="34" charset="0"/>
              <a:buChar char="•"/>
            </a:pPr>
            <a:r>
              <a:rPr lang="en-US" sz="1200" dirty="0"/>
              <a:t>They exhibit drastic variations in brightness over time scales from milliseconds to years. These include events such as Fast Radio Bursts (FRBs), X-ray binary systems (XRBs), soft gamma repeaters (SGRs), gamma ray bursts (GRBs), supernovae and Rotating radio transients (RRATs). Most of these transients are associated with ejections of matter, in some cases at ultra relativistic speeds that can produce radiation at radio frequencies.</a:t>
            </a:r>
          </a:p>
          <a:p>
            <a:pPr marL="171450" indent="-171450">
              <a:buFont typeface="Arial" panose="020B0604020202020204" pitchFamily="34" charset="0"/>
              <a:buChar char="•"/>
            </a:pPr>
            <a:r>
              <a:rPr lang="en-US" sz="1200" dirty="0"/>
              <a:t>RRATs are sources of short, moderately bright, radio pulses, discovered in 2006. RRATs are thought to be pulsars, i.e., rotating magnetized neutron stars which emit more sporadically and/or with higher pulse-to-pulse variability than the bulk of the known pulsars. Over 100 have been reported.</a:t>
            </a:r>
          </a:p>
          <a:p>
            <a:r>
              <a:rPr lang="en-US" sz="1200" dirty="0"/>
              <a:t>	Ref: Sampling the Radio Transient Universe: Studies of Pulsars and the Search for Extraterrestrial Intelligence, </a:t>
            </a:r>
            <a:r>
              <a:rPr lang="en-US" sz="1200" dirty="0" err="1"/>
              <a:t>Chennamangalam</a:t>
            </a:r>
            <a:r>
              <a:rPr lang="en-US" sz="1200" dirty="0"/>
              <a:t>, Jayanth, 2014</a:t>
            </a:r>
          </a:p>
        </p:txBody>
      </p:sp>
    </p:spTree>
    <p:extLst>
      <p:ext uri="{BB962C8B-B14F-4D97-AF65-F5344CB8AC3E}">
        <p14:creationId xmlns:p14="http://schemas.microsoft.com/office/powerpoint/2010/main" val="620682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059"/>
            <a:ext cx="10515600" cy="1325563"/>
          </a:xfrm>
        </p:spPr>
        <p:txBody>
          <a:bodyPr>
            <a:normAutofit/>
          </a:bodyPr>
          <a:lstStyle/>
          <a:p>
            <a:pPr algn="ctr"/>
            <a:r>
              <a:rPr lang="en-US" sz="5400" dirty="0"/>
              <a:t>Contact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3" name="Slide Number Placeholder 2"/>
          <p:cNvSpPr>
            <a:spLocks noGrp="1"/>
          </p:cNvSpPr>
          <p:nvPr>
            <p:ph type="sldNum" sz="quarter" idx="12"/>
          </p:nvPr>
        </p:nvSpPr>
        <p:spPr/>
        <p:txBody>
          <a:bodyPr/>
          <a:lstStyle/>
          <a:p>
            <a:fld id="{CA8D75EB-B86C-434C-A07B-B887823EC4F8}" type="slidenum">
              <a:rPr lang="en-US" smtClean="0"/>
              <a:t>38</a:t>
            </a:fld>
            <a:endParaRPr lang="en-US"/>
          </a:p>
        </p:txBody>
      </p:sp>
      <p:sp>
        <p:nvSpPr>
          <p:cNvPr id="4" name="TextBox 3"/>
          <p:cNvSpPr txBox="1"/>
          <p:nvPr/>
        </p:nvSpPr>
        <p:spPr>
          <a:xfrm>
            <a:off x="1995879" y="2083624"/>
            <a:ext cx="8469613" cy="2062103"/>
          </a:xfrm>
          <a:prstGeom prst="rect">
            <a:avLst/>
          </a:prstGeom>
          <a:noFill/>
        </p:spPr>
        <p:txBody>
          <a:bodyPr wrap="square" rtlCol="0">
            <a:spAutoFit/>
          </a:bodyPr>
          <a:lstStyle/>
          <a:p>
            <a:r>
              <a:rPr lang="en-US" sz="3200" dirty="0"/>
              <a:t>Email SARA Section Analytical Section Coordinator</a:t>
            </a:r>
          </a:p>
          <a:p>
            <a:r>
              <a:rPr lang="en-US" sz="3200" dirty="0">
                <a:hlinkClick r:id="rId3"/>
              </a:rPr>
              <a:t>Tzikas@alum.rpi.edu</a:t>
            </a:r>
            <a:endParaRPr lang="en-US" sz="3200" dirty="0"/>
          </a:p>
          <a:p>
            <a:r>
              <a:rPr lang="en-US" sz="3200" dirty="0">
                <a:hlinkClick r:id="rId4"/>
              </a:rPr>
              <a:t>stephentzikas@gmail.com</a:t>
            </a:r>
            <a:endParaRPr lang="en-US" sz="3200" dirty="0"/>
          </a:p>
          <a:p>
            <a:endParaRPr lang="en-US" sz="3200" dirty="0"/>
          </a:p>
        </p:txBody>
      </p:sp>
    </p:spTree>
    <p:extLst>
      <p:ext uri="{BB962C8B-B14F-4D97-AF65-F5344CB8AC3E}">
        <p14:creationId xmlns:p14="http://schemas.microsoft.com/office/powerpoint/2010/main" val="138550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524000" y="1219200"/>
            <a:ext cx="9144000" cy="4396154"/>
          </a:xfrm>
        </p:spPr>
        <p:txBody>
          <a:bodyPr>
            <a:normAutofit/>
          </a:bodyPr>
          <a:lstStyle/>
          <a:p>
            <a:pPr algn="l"/>
            <a:r>
              <a:rPr lang="en-US" b="1" dirty="0"/>
              <a:t>Add a Radio Observation</a:t>
            </a:r>
          </a:p>
          <a:p>
            <a:pPr algn="l"/>
            <a:r>
              <a:rPr lang="en-US" dirty="0"/>
              <a:t>-Select an Object </a:t>
            </a:r>
          </a:p>
          <a:p>
            <a:pPr algn="l"/>
            <a:r>
              <a:rPr lang="en-US" dirty="0"/>
              <a:t> (Database or RA/Dec)</a:t>
            </a:r>
          </a:p>
          <a:p>
            <a:pPr algn="l"/>
            <a:r>
              <a:rPr lang="en-US" dirty="0"/>
              <a:t>-Minimum Elevation</a:t>
            </a:r>
          </a:p>
          <a:p>
            <a:pPr algn="l"/>
            <a:r>
              <a:rPr lang="en-US" dirty="0"/>
              <a:t> (Used for mapping)</a:t>
            </a:r>
          </a:p>
          <a:p>
            <a:pPr algn="l"/>
            <a:r>
              <a:rPr lang="en-US" dirty="0"/>
              <a:t>-Solar Separation</a:t>
            </a:r>
          </a:p>
          <a:p>
            <a:pPr algn="l"/>
            <a:r>
              <a:rPr lang="en-US" dirty="0"/>
              <a:t> (to prevent solar side lobe </a:t>
            </a:r>
          </a:p>
          <a:p>
            <a:pPr algn="l"/>
            <a:r>
              <a:rPr lang="en-US" dirty="0"/>
              <a:t>  interference)</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286" y="1219200"/>
            <a:ext cx="5200453" cy="4759368"/>
          </a:xfrm>
          <a:prstGeom prst="rect">
            <a:avLst/>
          </a:prstGeom>
        </p:spPr>
      </p:pic>
      <p:sp>
        <p:nvSpPr>
          <p:cNvPr id="5" name="Slide Number Placeholder 4"/>
          <p:cNvSpPr>
            <a:spLocks noGrp="1"/>
          </p:cNvSpPr>
          <p:nvPr>
            <p:ph type="sldNum" sz="quarter" idx="12"/>
          </p:nvPr>
        </p:nvSpPr>
        <p:spPr/>
        <p:txBody>
          <a:bodyPr/>
          <a:lstStyle/>
          <a:p>
            <a:fld id="{CA8D75EB-B86C-434C-A07B-B887823EC4F8}" type="slidenum">
              <a:rPr lang="en-US" smtClean="0"/>
              <a:t>4</a:t>
            </a:fld>
            <a:endParaRPr lang="en-US"/>
          </a:p>
        </p:txBody>
      </p:sp>
    </p:spTree>
    <p:extLst>
      <p:ext uri="{BB962C8B-B14F-4D97-AF65-F5344CB8AC3E}">
        <p14:creationId xmlns:p14="http://schemas.microsoft.com/office/powerpoint/2010/main" val="298084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3415"/>
            <a:ext cx="9144000" cy="855785"/>
          </a:xfrm>
        </p:spPr>
        <p:txBody>
          <a:bodyPr>
            <a:normAutofit fontScale="90000"/>
          </a:bodyPr>
          <a:lstStyle/>
          <a:p>
            <a:r>
              <a:rPr lang="en-US" dirty="0"/>
              <a:t>20 Meter Dish Demo</a:t>
            </a:r>
          </a:p>
        </p:txBody>
      </p:sp>
      <p:sp>
        <p:nvSpPr>
          <p:cNvPr id="3" name="Subtitle 2"/>
          <p:cNvSpPr>
            <a:spLocks noGrp="1"/>
          </p:cNvSpPr>
          <p:nvPr>
            <p:ph type="subTitle" idx="1"/>
          </p:nvPr>
        </p:nvSpPr>
        <p:spPr>
          <a:xfrm>
            <a:off x="1274885" y="1219200"/>
            <a:ext cx="5656710" cy="4396154"/>
          </a:xfrm>
        </p:spPr>
        <p:txBody>
          <a:bodyPr>
            <a:normAutofit lnSpcReduction="10000"/>
          </a:bodyPr>
          <a:lstStyle/>
          <a:p>
            <a:pPr algn="l"/>
            <a:r>
              <a:rPr lang="en-US" b="1" dirty="0"/>
              <a:t>Configure Receiver  </a:t>
            </a:r>
          </a:p>
          <a:p>
            <a:pPr marL="342900" indent="-342900" algn="l">
              <a:buFont typeface="Arial" panose="020B0604020202020204" pitchFamily="34" charset="0"/>
              <a:buChar char="•"/>
            </a:pPr>
            <a:r>
              <a:rPr lang="en-US" dirty="0"/>
              <a:t>Low Resolution: continuum mapping/pulsars</a:t>
            </a:r>
          </a:p>
          <a:p>
            <a:pPr marL="342900" indent="-342900" algn="l">
              <a:buFont typeface="Arial" panose="020B0604020202020204" pitchFamily="34" charset="0"/>
              <a:buChar char="•"/>
            </a:pPr>
            <a:r>
              <a:rPr lang="en-US" dirty="0"/>
              <a:t>High Resolution: Spectral Lines</a:t>
            </a:r>
          </a:p>
          <a:p>
            <a:pPr marL="342900" indent="-342900" algn="l">
              <a:buFont typeface="Arial" panose="020B0604020202020204" pitchFamily="34" charset="0"/>
              <a:buChar char="•"/>
            </a:pPr>
            <a:r>
              <a:rPr lang="en-US" dirty="0"/>
              <a:t>No Filter Full Band (with interference)</a:t>
            </a:r>
          </a:p>
          <a:p>
            <a:pPr marL="342900" indent="-342900" algn="l">
              <a:buFont typeface="Arial" panose="020B0604020202020204" pitchFamily="34" charset="0"/>
              <a:buChar char="•"/>
            </a:pPr>
            <a:r>
              <a:rPr lang="en-US" dirty="0"/>
              <a:t>H1 Filter (continuum maps, 1355-1455 MHz)</a:t>
            </a:r>
          </a:p>
          <a:p>
            <a:pPr marL="342900" indent="-342900" algn="l">
              <a:buFont typeface="Arial" panose="020B0604020202020204" pitchFamily="34" charset="0"/>
              <a:buChar char="•"/>
            </a:pPr>
            <a:r>
              <a:rPr lang="en-US" dirty="0"/>
              <a:t>OH Filter (Iridium sat. interference, 1.6-1.73 GHz)</a:t>
            </a:r>
          </a:p>
          <a:p>
            <a:pPr algn="l"/>
            <a:r>
              <a:rPr lang="en-US" sz="1900" b="1" dirty="0"/>
              <a:t>Data Collected in Bins: </a:t>
            </a:r>
            <a:r>
              <a:rPr lang="en-US" sz="1900" dirty="0"/>
              <a:t>Time bins (data collected in a small chunk of time) or frequency bins (data collected in a small chunk of observing frequency).</a:t>
            </a:r>
          </a:p>
          <a:p>
            <a:pPr algn="l"/>
            <a:endParaRPr lang="en-US"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363" y="1219200"/>
            <a:ext cx="4882336" cy="4674577"/>
          </a:xfrm>
          <a:prstGeom prst="rect">
            <a:avLst/>
          </a:prstGeom>
        </p:spPr>
      </p:pic>
      <p:sp>
        <p:nvSpPr>
          <p:cNvPr id="6" name="Slide Number Placeholder 5"/>
          <p:cNvSpPr>
            <a:spLocks noGrp="1"/>
          </p:cNvSpPr>
          <p:nvPr>
            <p:ph type="sldNum" sz="quarter" idx="12"/>
          </p:nvPr>
        </p:nvSpPr>
        <p:spPr/>
        <p:txBody>
          <a:bodyPr/>
          <a:lstStyle/>
          <a:p>
            <a:fld id="{CA8D75EB-B86C-434C-A07B-B887823EC4F8}" type="slidenum">
              <a:rPr lang="en-US" smtClean="0"/>
              <a:t>5</a:t>
            </a:fld>
            <a:endParaRPr lang="en-US"/>
          </a:p>
        </p:txBody>
      </p:sp>
    </p:spTree>
    <p:extLst>
      <p:ext uri="{BB962C8B-B14F-4D97-AF65-F5344CB8AC3E}">
        <p14:creationId xmlns:p14="http://schemas.microsoft.com/office/powerpoint/2010/main" val="190936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6</a:t>
            </a:fld>
            <a:endParaRPr lang="en-US"/>
          </a:p>
        </p:txBody>
      </p:sp>
      <p:sp>
        <p:nvSpPr>
          <p:cNvPr id="2" name="Rectangle 1">
            <a:extLst>
              <a:ext uri="{FF2B5EF4-FFF2-40B4-BE49-F238E27FC236}">
                <a16:creationId xmlns:a16="http://schemas.microsoft.com/office/drawing/2014/main" id="{74367486-157D-4D00-B24F-CB1613C4AB99}"/>
              </a:ext>
            </a:extLst>
          </p:cNvPr>
          <p:cNvSpPr/>
          <p:nvPr/>
        </p:nvSpPr>
        <p:spPr>
          <a:xfrm>
            <a:off x="3804406" y="216106"/>
            <a:ext cx="4834785" cy="923330"/>
          </a:xfrm>
          <a:prstGeom prst="rect">
            <a:avLst/>
          </a:prstGeom>
        </p:spPr>
        <p:txBody>
          <a:bodyPr wrap="none">
            <a:spAutoFit/>
          </a:bodyPr>
          <a:lstStyle/>
          <a:p>
            <a:r>
              <a:rPr lang="en-US" sz="5400" dirty="0">
                <a:latin typeface="+mj-lt"/>
              </a:rPr>
              <a:t>Pulsar Observing</a:t>
            </a:r>
          </a:p>
        </p:txBody>
      </p:sp>
      <p:sp>
        <p:nvSpPr>
          <p:cNvPr id="9" name="Rectangle 1">
            <a:extLst>
              <a:ext uri="{FF2B5EF4-FFF2-40B4-BE49-F238E27FC236}">
                <a16:creationId xmlns:a16="http://schemas.microsoft.com/office/drawing/2014/main" id="{7195923E-DDB0-478E-B623-1DCC23ED56C5}"/>
              </a:ext>
            </a:extLst>
          </p:cNvPr>
          <p:cNvSpPr>
            <a:spLocks noChangeArrowheads="1"/>
          </p:cNvSpPr>
          <p:nvPr/>
        </p:nvSpPr>
        <p:spPr bwMode="auto">
          <a:xfrm>
            <a:off x="1246885" y="1597456"/>
            <a:ext cx="104025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Observing pulsars </a:t>
            </a:r>
            <a:r>
              <a:rPr lang="en-US" altLang="en-US" dirty="0"/>
              <a:t>allows the Inter-Stellar Medium to be studied. </a:t>
            </a:r>
            <a:r>
              <a:rPr kumimoji="0" lang="en-US" altLang="en-US" b="0" i="0" u="none" strike="noStrike" cap="none" normalizeH="0" baseline="0" dirty="0">
                <a:ln>
                  <a:noFill/>
                </a:ln>
                <a:solidFill>
                  <a:schemeClr val="tx1"/>
                </a:solidFill>
                <a:effectLst/>
              </a:rPr>
              <a:t>Every pulsar has a name that defines its position in the sky (in J2000 coordinates). For example, PSR J0437-4715 is a pulsar with right ascension 04:37 and declination -47:15. For epoch 1950-1999, astronomers used B1950 coordinates. Letters are used to distinguish pulsars that are close together. For instance, PSRs J0024-7204C and J0024-7204D are two different pulsars in the globular cluster 47 </a:t>
            </a:r>
            <a:r>
              <a:rPr kumimoji="0" lang="en-US" altLang="en-US" b="0" i="0" u="none" strike="noStrike" cap="none" normalizeH="0" baseline="0" dirty="0" err="1">
                <a:ln>
                  <a:noFill/>
                </a:ln>
                <a:solidFill>
                  <a:schemeClr val="tx1"/>
                </a:solidFill>
                <a:effectLst/>
              </a:rPr>
              <a:t>Tucanae</a:t>
            </a:r>
            <a:r>
              <a:rPr kumimoji="0" lang="en-US" altLang="en-US" b="0" i="0" u="none" strike="noStrike" cap="none" normalizeH="0" baseline="0" dirty="0">
                <a:ln>
                  <a:noFill/>
                </a:ln>
                <a:solidFill>
                  <a:schemeClr val="tx1"/>
                </a:solidFill>
                <a:effectLst/>
              </a:rPr>
              <a:t>.  </a:t>
            </a:r>
          </a:p>
        </p:txBody>
      </p:sp>
      <p:sp>
        <p:nvSpPr>
          <p:cNvPr id="11" name="TextBox 10">
            <a:extLst>
              <a:ext uri="{FF2B5EF4-FFF2-40B4-BE49-F238E27FC236}">
                <a16:creationId xmlns:a16="http://schemas.microsoft.com/office/drawing/2014/main" id="{3EE6E63A-7EAB-44BD-8389-D86AC3636A3E}"/>
              </a:ext>
            </a:extLst>
          </p:cNvPr>
          <p:cNvSpPr txBox="1"/>
          <p:nvPr/>
        </p:nvSpPr>
        <p:spPr>
          <a:xfrm>
            <a:off x="1246885" y="3321552"/>
            <a:ext cx="10402588" cy="923330"/>
          </a:xfrm>
          <a:prstGeom prst="rect">
            <a:avLst/>
          </a:prstGeom>
          <a:noFill/>
        </p:spPr>
        <p:txBody>
          <a:bodyPr wrap="square">
            <a:spAutoFit/>
          </a:bodyPr>
          <a:lstStyle/>
          <a:p>
            <a:r>
              <a:rPr lang="en-US" dirty="0"/>
              <a:t>For comparison, the coordinates of a typical star may look something like: 12:52:03.32, -47:34:43.0, J2000.0: In the year 2000, the star had an RA of 12 hours 52 minutes and 3.32 seconds, and a Dec of 47 degrees 34 arcminutes 43 arcseconds south of the celestial equator.</a:t>
            </a:r>
          </a:p>
        </p:txBody>
      </p:sp>
      <p:sp>
        <p:nvSpPr>
          <p:cNvPr id="13" name="TextBox 12">
            <a:extLst>
              <a:ext uri="{FF2B5EF4-FFF2-40B4-BE49-F238E27FC236}">
                <a16:creationId xmlns:a16="http://schemas.microsoft.com/office/drawing/2014/main" id="{0C7A3BAD-307C-47AB-8257-176F3EE41D2D}"/>
              </a:ext>
            </a:extLst>
          </p:cNvPr>
          <p:cNvSpPr txBox="1"/>
          <p:nvPr/>
        </p:nvSpPr>
        <p:spPr>
          <a:xfrm>
            <a:off x="1246885" y="4657046"/>
            <a:ext cx="10554046" cy="646331"/>
          </a:xfrm>
          <a:prstGeom prst="rect">
            <a:avLst/>
          </a:prstGeom>
          <a:noFill/>
        </p:spPr>
        <p:txBody>
          <a:bodyPr wrap="square">
            <a:spAutoFit/>
          </a:bodyPr>
          <a:lstStyle/>
          <a:p>
            <a:r>
              <a:rPr lang="en-US" dirty="0"/>
              <a:t>RA starts on the Greenwich meridian. RA meridians fall on the celestial sphere. RA is measured eastward with values ranging from 0 to 24 hours. RA can be converted into decimal form and degrees, and vice versa.  </a:t>
            </a:r>
          </a:p>
        </p:txBody>
      </p:sp>
    </p:spTree>
    <p:extLst>
      <p:ext uri="{BB962C8B-B14F-4D97-AF65-F5344CB8AC3E}">
        <p14:creationId xmlns:p14="http://schemas.microsoft.com/office/powerpoint/2010/main" val="217963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5522" y="924094"/>
            <a:ext cx="10704593" cy="5139869"/>
          </a:xfrm>
          <a:prstGeom prst="rect">
            <a:avLst/>
          </a:prstGeom>
        </p:spPr>
        <p:txBody>
          <a:bodyPr wrap="square">
            <a:spAutoFit/>
          </a:bodyPr>
          <a:lstStyle/>
          <a:p>
            <a:r>
              <a:rPr lang="en-US" sz="2000" b="1" dirty="0">
                <a:solidFill>
                  <a:srgbClr val="000000"/>
                </a:solidFill>
              </a:rPr>
              <a:t>20m Notes for Your DM Observation</a:t>
            </a:r>
          </a:p>
          <a:p>
            <a:pPr>
              <a:buFont typeface="Arial" panose="020B0604020202020204" pitchFamily="34" charset="0"/>
              <a:buChar char="•"/>
            </a:pPr>
            <a:endParaRPr lang="en-US" sz="2000" dirty="0">
              <a:solidFill>
                <a:srgbClr val="000000"/>
              </a:solidFill>
            </a:endParaRPr>
          </a:p>
          <a:p>
            <a:pPr>
              <a:buFont typeface="Arial" panose="020B0604020202020204" pitchFamily="34" charset="0"/>
              <a:buChar char="•"/>
            </a:pPr>
            <a:r>
              <a:rPr lang="en-US" sz="2000" dirty="0">
                <a:solidFill>
                  <a:srgbClr val="000000"/>
                </a:solidFill>
              </a:rPr>
              <a:t>Choose a recognizable pulsar name, for example, "B0329+54“, and </a:t>
            </a:r>
            <a:r>
              <a:rPr lang="en-US" sz="2000" dirty="0"/>
              <a:t>correct pulsar RA/DEC coordinates.</a:t>
            </a:r>
            <a:endParaRPr lang="en-US" sz="2000" dirty="0">
              <a:solidFill>
                <a:srgbClr val="000000"/>
              </a:solidFill>
            </a:endParaRPr>
          </a:p>
          <a:p>
            <a:pPr>
              <a:buFont typeface="Arial" panose="020B0604020202020204" pitchFamily="34" charset="0"/>
              <a:buChar char="•"/>
            </a:pPr>
            <a:r>
              <a:rPr lang="en-US" sz="2000" dirty="0">
                <a:solidFill>
                  <a:srgbClr val="000000"/>
                </a:solidFill>
              </a:rPr>
              <a:t>Select "Low Resolution Spectral/Continuum </a:t>
            </a:r>
            <a:r>
              <a:rPr lang="en-US" sz="2000" kern="1200" dirty="0">
                <a:solidFill>
                  <a:srgbClr val="000000"/>
                </a:solidFill>
                <a:effectLst/>
                <a:ea typeface="Yu Mincho" panose="02020400000000000000" pitchFamily="18" charset="-128"/>
                <a:cs typeface="Times New Roman" panose="02020603050405020304" pitchFamily="18" charset="0"/>
              </a:rPr>
              <a:t>(HI Filter)</a:t>
            </a:r>
            <a:r>
              <a:rPr lang="en-US" sz="2000" dirty="0">
                <a:solidFill>
                  <a:srgbClr val="000000"/>
                </a:solidFill>
              </a:rPr>
              <a:t>" and check the "Pulsar Mode" box. </a:t>
            </a:r>
          </a:p>
          <a:p>
            <a:pPr>
              <a:buFont typeface="Arial" panose="020B0604020202020204" pitchFamily="34" charset="0"/>
              <a:buChar char="•"/>
            </a:pPr>
            <a:r>
              <a:rPr lang="en-US" sz="2000" dirty="0">
                <a:solidFill>
                  <a:srgbClr val="000000"/>
                </a:solidFill>
              </a:rPr>
              <a:t>Select "Track.“  Bright pulsars can be detected with a duration of 60s. </a:t>
            </a:r>
            <a:r>
              <a:rPr lang="en-US" sz="2000" kern="1200" dirty="0">
                <a:solidFill>
                  <a:srgbClr val="000000"/>
                </a:solidFill>
                <a:effectLst/>
                <a:ea typeface="Yu Mincho" panose="02020400000000000000" pitchFamily="18" charset="-128"/>
                <a:cs typeface="Times New Roman" panose="02020603050405020304" pitchFamily="18" charset="0"/>
              </a:rPr>
              <a:t>Up to 1800s for weaker pulsars. </a:t>
            </a:r>
          </a:p>
          <a:p>
            <a:pPr>
              <a:buFont typeface="Arial" panose="020B0604020202020204" pitchFamily="34" charset="0"/>
              <a:buChar char="•"/>
            </a:pPr>
            <a:r>
              <a:rPr lang="en-US" sz="2000" dirty="0">
                <a:solidFill>
                  <a:srgbClr val="000000"/>
                </a:solidFill>
              </a:rPr>
              <a:t>Set the integration time: Use </a:t>
            </a:r>
            <a:r>
              <a:rPr lang="en-US" sz="2000" dirty="0"/>
              <a:t>1/100 of the pulsar period for a good profile. In</a:t>
            </a:r>
            <a:r>
              <a:rPr lang="en-US" sz="2000" dirty="0">
                <a:solidFill>
                  <a:srgbClr val="000000"/>
                </a:solidFill>
              </a:rPr>
              <a:t>tegration time range: 0.1 to 0.0001. </a:t>
            </a:r>
            <a:r>
              <a:rPr lang="en-US" sz="2000" dirty="0"/>
              <a:t> </a:t>
            </a:r>
          </a:p>
          <a:p>
            <a:endParaRPr lang="en-US" sz="2000" dirty="0"/>
          </a:p>
          <a:p>
            <a:r>
              <a:rPr lang="en-US" sz="2000" dirty="0"/>
              <a:t>The term integration time is used for radio telescopes for the length of time over which data is collected and combined. It generally means the time over which an analog signal is converted into a digital count representing an integration of the signal. Such an integration time may be chosen as best to reduce the relative effects of systematic noise and/or random noise. Generally, lengthening the integration time improves the signal-to-noise ratio (SNR). For transients, there is a trade-off between the integration time length needed to achieve a usable SNR versus the time-resolution needed to sense the ongoing changes of interest. </a:t>
            </a:r>
          </a:p>
          <a:p>
            <a:pPr>
              <a:buFont typeface="Arial" panose="020B0604020202020204" pitchFamily="34" charset="0"/>
              <a:buChar char="•"/>
            </a:pPr>
            <a:endParaRPr lang="en-US" sz="800" b="0" i="0" u="none" strike="noStrike" dirty="0">
              <a:solidFill>
                <a:srgbClr val="000000"/>
              </a:solidFill>
              <a:effectLst/>
              <a:latin typeface="+mj-lt"/>
            </a:endParaRPr>
          </a:p>
        </p:txBody>
      </p:sp>
      <p:sp>
        <p:nvSpPr>
          <p:cNvPr id="3" name="Rectangle 2"/>
          <p:cNvSpPr/>
          <p:nvPr/>
        </p:nvSpPr>
        <p:spPr>
          <a:xfrm>
            <a:off x="3811698" y="6155146"/>
            <a:ext cx="5013104" cy="369332"/>
          </a:xfrm>
          <a:prstGeom prst="rect">
            <a:avLst/>
          </a:prstGeom>
        </p:spPr>
        <p:txBody>
          <a:bodyPr wrap="none">
            <a:spAutoFit/>
          </a:bodyPr>
          <a:lstStyle/>
          <a:p>
            <a:r>
              <a:rPr lang="en-US" dirty="0"/>
              <a:t>http://www.gb.nrao.edu/20m/psr20m_advice.html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5" name="Rectangle 4"/>
          <p:cNvSpPr/>
          <p:nvPr/>
        </p:nvSpPr>
        <p:spPr>
          <a:xfrm>
            <a:off x="3640936" y="168892"/>
            <a:ext cx="4910127" cy="923330"/>
          </a:xfrm>
          <a:prstGeom prst="rect">
            <a:avLst/>
          </a:prstGeom>
        </p:spPr>
        <p:txBody>
          <a:bodyPr wrap="none">
            <a:spAutoFit/>
          </a:bodyPr>
          <a:lstStyle/>
          <a:p>
            <a:r>
              <a:rPr lang="en-US" sz="5400" dirty="0">
                <a:latin typeface="+mj-lt"/>
              </a:rPr>
              <a:t>Pulsar Observing</a:t>
            </a:r>
          </a:p>
        </p:txBody>
      </p:sp>
      <p:sp>
        <p:nvSpPr>
          <p:cNvPr id="6"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7</a:t>
            </a:fld>
            <a:endParaRPr lang="en-US"/>
          </a:p>
        </p:txBody>
      </p:sp>
    </p:spTree>
    <p:extLst>
      <p:ext uri="{BB962C8B-B14F-4D97-AF65-F5344CB8AC3E}">
        <p14:creationId xmlns:p14="http://schemas.microsoft.com/office/powerpoint/2010/main" val="237276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737" y="1587951"/>
            <a:ext cx="4953000" cy="1200329"/>
          </a:xfrm>
          <a:prstGeom prst="rect">
            <a:avLst/>
          </a:prstGeom>
        </p:spPr>
        <p:txBody>
          <a:bodyPr wrap="square">
            <a:spAutoFit/>
          </a:bodyPr>
          <a:lstStyle/>
          <a:p>
            <a:r>
              <a:rPr lang="en-US" sz="2400" b="1" dirty="0"/>
              <a:t>PRESTO </a:t>
            </a:r>
            <a:r>
              <a:rPr lang="en-US" sz="2400" b="1" dirty="0" err="1"/>
              <a:t>Prepfold</a:t>
            </a:r>
            <a:r>
              <a:rPr lang="en-US" sz="2400" b="1" dirty="0"/>
              <a:t> Plots: </a:t>
            </a:r>
            <a:r>
              <a:rPr lang="en-US" sz="2400" dirty="0"/>
              <a:t>These are the results of a pulsar observed through the 20m radio telescope.  </a:t>
            </a:r>
          </a:p>
        </p:txBody>
      </p:sp>
      <p:sp>
        <p:nvSpPr>
          <p:cNvPr id="4" name="Rectangle 3"/>
          <p:cNvSpPr/>
          <p:nvPr/>
        </p:nvSpPr>
        <p:spPr>
          <a:xfrm>
            <a:off x="1339737" y="2846511"/>
            <a:ext cx="4775200" cy="3170099"/>
          </a:xfrm>
          <a:prstGeom prst="rect">
            <a:avLst/>
          </a:prstGeom>
        </p:spPr>
        <p:txBody>
          <a:bodyPr wrap="square">
            <a:spAutoFit/>
          </a:bodyPr>
          <a:lstStyle/>
          <a:p>
            <a:r>
              <a:rPr lang="en-US" sz="2000" dirty="0"/>
              <a:t>This is one of the many diﬀerent packages of software designed for observing pulsars.  PRESTO takes the Fourier transform of a data set and uses algorithms to search for pulsars. When PRESTO ﬁnds a promising candidate, it can go back to the time domain data and use a program called </a:t>
            </a:r>
            <a:r>
              <a:rPr lang="en-US" sz="2000" dirty="0" err="1"/>
              <a:t>prepfold</a:t>
            </a:r>
            <a:r>
              <a:rPr lang="en-US" sz="2000" dirty="0"/>
              <a:t> to fold the data at the period of a candidate.  What comes out is a plot like the following figure. </a:t>
            </a:r>
          </a:p>
        </p:txBody>
      </p:sp>
      <p:pic>
        <p:nvPicPr>
          <p:cNvPr id="5" name="Picture 4"/>
          <p:cNvPicPr>
            <a:picLocks noChangeAspect="1"/>
          </p:cNvPicPr>
          <p:nvPr/>
        </p:nvPicPr>
        <p:blipFill>
          <a:blip r:embed="rId2"/>
          <a:stretch>
            <a:fillRect/>
          </a:stretch>
        </p:blipFill>
        <p:spPr>
          <a:xfrm>
            <a:off x="6427414" y="1893165"/>
            <a:ext cx="5563201" cy="39162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2" name="Rectangle 1"/>
          <p:cNvSpPr/>
          <p:nvPr/>
        </p:nvSpPr>
        <p:spPr>
          <a:xfrm>
            <a:off x="3727337" y="422870"/>
            <a:ext cx="4910127"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8</a:t>
            </a:fld>
            <a:endParaRPr lang="en-US"/>
          </a:p>
        </p:txBody>
      </p:sp>
    </p:spTree>
    <p:extLst>
      <p:ext uri="{BB962C8B-B14F-4D97-AF65-F5344CB8AC3E}">
        <p14:creationId xmlns:p14="http://schemas.microsoft.com/office/powerpoint/2010/main" val="1778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5635" y="1022242"/>
            <a:ext cx="4711700" cy="2406758"/>
          </a:xfrm>
          <a:prstGeom prst="rect">
            <a:avLst/>
          </a:prstGeom>
        </p:spPr>
      </p:pic>
      <p:sp>
        <p:nvSpPr>
          <p:cNvPr id="3" name="Rectangle 2"/>
          <p:cNvSpPr/>
          <p:nvPr/>
        </p:nvSpPr>
        <p:spPr>
          <a:xfrm>
            <a:off x="8037635" y="3429000"/>
            <a:ext cx="3187700" cy="2585323"/>
          </a:xfrm>
          <a:prstGeom prst="rect">
            <a:avLst/>
          </a:prstGeom>
        </p:spPr>
        <p:txBody>
          <a:bodyPr wrap="square">
            <a:spAutoFit/>
          </a:bodyPr>
          <a:lstStyle/>
          <a:p>
            <a:r>
              <a:rPr lang="en-US" dirty="0"/>
              <a:t>This panel shows the Dispersion Measure, or DM. The DM is a way of quantifying the number of electrons that the pulsar’s signal must travel through to reach the Earth. The y-axis is the Reduced χ2. A real pulsar should have a peak value of Reduced χ2 at a non-zero DM.</a:t>
            </a:r>
          </a:p>
        </p:txBody>
      </p:sp>
      <p:sp>
        <p:nvSpPr>
          <p:cNvPr id="4" name="Rectangle 3"/>
          <p:cNvSpPr/>
          <p:nvPr/>
        </p:nvSpPr>
        <p:spPr>
          <a:xfrm>
            <a:off x="1881310" y="1318591"/>
            <a:ext cx="5549900" cy="4708981"/>
          </a:xfrm>
          <a:prstGeom prst="rect">
            <a:avLst/>
          </a:prstGeom>
        </p:spPr>
        <p:txBody>
          <a:bodyPr wrap="square">
            <a:spAutoFit/>
          </a:bodyPr>
          <a:lstStyle/>
          <a:p>
            <a:r>
              <a:rPr lang="en-US" sz="2000" b="1" dirty="0"/>
              <a:t>Dispersion Measure Panel</a:t>
            </a:r>
          </a:p>
          <a:p>
            <a:endParaRPr lang="en-US" sz="2000" dirty="0"/>
          </a:p>
          <a:p>
            <a:r>
              <a:rPr lang="en-US" sz="2000" dirty="0"/>
              <a:t>The peak of the curve shows the most likely value of DM. Ideally, we would like to see a sharp peak at one value of DM. This would mean that the DM is well measured. If the peak is broader, it means that the DM measurement is less certain.</a:t>
            </a:r>
          </a:p>
          <a:p>
            <a:endParaRPr lang="en-US" sz="2000" dirty="0"/>
          </a:p>
          <a:p>
            <a:r>
              <a:rPr lang="en-US" sz="2000" dirty="0"/>
              <a:t>If the curve reaches its highest point at a DM of zero, then the signal must not have traveled through any electrons to get to Earth. That must mean that the signal actually originated at the Earth, and is actually RFI. The DM of a signal is one of the best ways we have of distinguishing between RFI and a true astronomical signal from space.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85" y="5615354"/>
            <a:ext cx="1143000" cy="1143000"/>
          </a:xfrm>
          <a:prstGeom prst="rect">
            <a:avLst/>
          </a:prstGeom>
        </p:spPr>
      </p:pic>
      <p:sp>
        <p:nvSpPr>
          <p:cNvPr id="6" name="Rectangle 5"/>
          <p:cNvSpPr/>
          <p:nvPr/>
        </p:nvSpPr>
        <p:spPr>
          <a:xfrm>
            <a:off x="3869911" y="297934"/>
            <a:ext cx="4910127" cy="923330"/>
          </a:xfrm>
          <a:prstGeom prst="rect">
            <a:avLst/>
          </a:prstGeom>
        </p:spPr>
        <p:txBody>
          <a:bodyPr wrap="none">
            <a:spAutoFit/>
          </a:bodyPr>
          <a:lstStyle/>
          <a:p>
            <a:r>
              <a:rPr lang="en-US" sz="5400" dirty="0">
                <a:latin typeface="+mj-lt"/>
              </a:rPr>
              <a:t>Pulsar Observing</a:t>
            </a:r>
          </a:p>
        </p:txBody>
      </p:sp>
      <p:sp>
        <p:nvSpPr>
          <p:cNvPr id="7" name="Slide Number Placeholder 5"/>
          <p:cNvSpPr>
            <a:spLocks noGrp="1"/>
          </p:cNvSpPr>
          <p:nvPr>
            <p:ph type="sldNum" sz="quarter" idx="12"/>
          </p:nvPr>
        </p:nvSpPr>
        <p:spPr>
          <a:xfrm>
            <a:off x="8610600" y="6356350"/>
            <a:ext cx="2743200" cy="365125"/>
          </a:xfrm>
        </p:spPr>
        <p:txBody>
          <a:bodyPr/>
          <a:lstStyle/>
          <a:p>
            <a:fld id="{CA8D75EB-B86C-434C-A07B-B887823EC4F8}" type="slidenum">
              <a:rPr lang="en-US" smtClean="0"/>
              <a:t>9</a:t>
            </a:fld>
            <a:endParaRPr lang="en-US"/>
          </a:p>
        </p:txBody>
      </p:sp>
    </p:spTree>
    <p:extLst>
      <p:ext uri="{BB962C8B-B14F-4D97-AF65-F5344CB8AC3E}">
        <p14:creationId xmlns:p14="http://schemas.microsoft.com/office/powerpoint/2010/main" val="3175342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6063</Words>
  <Application>Microsoft Office PowerPoint</Application>
  <PresentationFormat>Widescreen</PresentationFormat>
  <Paragraphs>335</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 Unicode MS</vt:lpstr>
      <vt:lpstr>Arial</vt:lpstr>
      <vt:lpstr>Calibri</vt:lpstr>
      <vt:lpstr>Calibri Light</vt:lpstr>
      <vt:lpstr>Symbol</vt:lpstr>
      <vt:lpstr>Times New Roman</vt:lpstr>
      <vt:lpstr>Office Theme</vt:lpstr>
      <vt:lpstr>SARA Conference 2023 Inter-Stellar Medium (ISM): Dispersion Measure</vt:lpstr>
      <vt:lpstr>Agenda</vt:lpstr>
      <vt:lpstr>20 Meter Dish Demo</vt:lpstr>
      <vt:lpstr>20 Meter Dish Demo</vt:lpstr>
      <vt:lpstr>20 Meter Dish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U.S. Customs and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TZIKAS, STEPHEN A</dc:creator>
  <cp:lastModifiedBy>Stephen Tzikas</cp:lastModifiedBy>
  <cp:revision>362</cp:revision>
  <cp:lastPrinted>2020-02-04T13:11:31Z</cp:lastPrinted>
  <dcterms:created xsi:type="dcterms:W3CDTF">2019-12-12T12:09:15Z</dcterms:created>
  <dcterms:modified xsi:type="dcterms:W3CDTF">2023-04-03T16:38:24Z</dcterms:modified>
</cp:coreProperties>
</file>